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6"/>
  </p:notes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Nunito 1" charset="1" panose="00000500000000000000"/>
      <p:regular r:id="rId17"/>
    </p:embeddedFont>
    <p:embeddedFont>
      <p:font typeface="Nunito 1 Bold" charset="1" panose="00000800000000000000"/>
      <p:regular r:id="rId18"/>
    </p:embeddedFont>
    <p:embeddedFont>
      <p:font typeface="Nunito 1 Bold Italics" charset="1" panose="00000000000000000000"/>
      <p:regular r:id="rId19"/>
    </p:embeddedFont>
    <p:embeddedFont>
      <p:font typeface="Nunito 1 Light" charset="1" panose="00000400000000000000"/>
      <p:regular r:id="rId20"/>
    </p:embeddedFont>
    <p:embeddedFont>
      <p:font typeface="Nunito 1 Heavy" charset="1" panose="00000000000000000000"/>
      <p:regular r:id="rId21"/>
    </p:embeddedFont>
    <p:embeddedFont>
      <p:font typeface="Nunito 1 Heavy Italics" charset="1" panose="00000000000000000000"/>
      <p:regular r:id="rId22"/>
    </p:embeddedFont>
    <p:embeddedFont>
      <p:font typeface="Nunito 2" charset="1" panose="00000000000000000000"/>
      <p:regular r:id="rId23"/>
    </p:embeddedFont>
    <p:embeddedFont>
      <p:font typeface="Nunito 2 Bold" charset="1" panose="00000000000000000000"/>
      <p:regular r:id="rId24"/>
    </p:embeddedFont>
    <p:embeddedFont>
      <p:font typeface="Nunito 2 Italics" charset="1" panose="00000000000000000000"/>
      <p:regular r:id="rId25"/>
    </p:embeddedFont>
    <p:embeddedFont>
      <p:font typeface="Nunito 2 Bold Italics" charset="1" panose="00000000000000000000"/>
      <p:regular r:id="rId26"/>
    </p:embeddedFont>
    <p:embeddedFont>
      <p:font typeface="Nunito 2 Extra-Light" charset="1" panose="00000000000000000000"/>
      <p:regular r:id="rId27"/>
    </p:embeddedFont>
    <p:embeddedFont>
      <p:font typeface="Nunito 2 Extra-Light Italics" charset="1" panose="00000000000000000000"/>
      <p:regular r:id="rId28"/>
    </p:embeddedFont>
    <p:embeddedFont>
      <p:font typeface="Nunito 2 Light" charset="1" panose="00000000000000000000"/>
      <p:regular r:id="rId29"/>
    </p:embeddedFont>
    <p:embeddedFont>
      <p:font typeface="Nunito 2 Light Italics" charset="1" panose="00000000000000000000"/>
      <p:regular r:id="rId30"/>
    </p:embeddedFont>
    <p:embeddedFont>
      <p:font typeface="Nunito 2 Medium" charset="1" panose="00000000000000000000"/>
      <p:regular r:id="rId31"/>
    </p:embeddedFont>
    <p:embeddedFont>
      <p:font typeface="Nunito 2 Medium Italics" charset="1" panose="00000000000000000000"/>
      <p:regular r:id="rId32"/>
    </p:embeddedFont>
    <p:embeddedFont>
      <p:font typeface="Nunito 2 Semi-Bold" charset="1" panose="00000000000000000000"/>
      <p:regular r:id="rId33"/>
    </p:embeddedFont>
    <p:embeddedFont>
      <p:font typeface="Nunito 2 Semi-Bold Italics" charset="1" panose="00000000000000000000"/>
      <p:regular r:id="rId34"/>
    </p:embeddedFont>
    <p:embeddedFont>
      <p:font typeface="Nunito 2 Ultra-Bold" charset="1" panose="00000000000000000000"/>
      <p:regular r:id="rId35"/>
    </p:embeddedFont>
    <p:embeddedFont>
      <p:font typeface="Nunito 2 Ultra-Bold Italics" charset="1" panose="00000000000000000000"/>
      <p:regular r:id="rId36"/>
    </p:embeddedFont>
    <p:embeddedFont>
      <p:font typeface="Nunito 2 Heavy" charset="1" panose="00000000000000000000"/>
      <p:regular r:id="rId37"/>
    </p:embeddedFont>
    <p:embeddedFont>
      <p:font typeface="Nunito 2 Heavy Italic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slides/slide23.xml" Type="http://schemas.openxmlformats.org/officeDocument/2006/relationships/slide"/><Relationship Id="rId62" Target="slides/slide24.xml" Type="http://schemas.openxmlformats.org/officeDocument/2006/relationships/slide"/><Relationship Id="rId63" Target="slides/slide25.xml" Type="http://schemas.openxmlformats.org/officeDocument/2006/relationships/slide"/><Relationship Id="rId64" Target="slides/slide26.xml" Type="http://schemas.openxmlformats.org/officeDocument/2006/relationships/slide"/><Relationship Id="rId65" Target="slides/slide27.xml" Type="http://schemas.openxmlformats.org/officeDocument/2006/relationships/slide"/><Relationship Id="rId66" Target="notesMasters/notesMaster1.xml" Type="http://schemas.openxmlformats.org/officeDocument/2006/relationships/notesMaster"/><Relationship Id="rId67" Target="theme/theme2.xml" Type="http://schemas.openxmlformats.org/officeDocument/2006/relationships/theme"/><Relationship Id="rId68" Target="notesSlides/notesSlide1.xml" Type="http://schemas.openxmlformats.org/officeDocument/2006/relationships/notesSlide"/><Relationship Id="rId69" Target="notesSlides/notesSlide2.xml" Type="http://schemas.openxmlformats.org/officeDocument/2006/relationships/notesSlide"/><Relationship Id="rId7" Target="fonts/font7.fntdata" Type="http://schemas.openxmlformats.org/officeDocument/2006/relationships/font"/><Relationship Id="rId70" Target="notesSlides/notesSlide3.xml" Type="http://schemas.openxmlformats.org/officeDocument/2006/relationships/notesSlide"/><Relationship Id="rId71" Target="notesSlides/notesSlide4.xml" Type="http://schemas.openxmlformats.org/officeDocument/2006/relationships/notesSlide"/><Relationship Id="rId72" Target="notesSlides/notesSlide5.xml" Type="http://schemas.openxmlformats.org/officeDocument/2006/relationships/notesSlide"/><Relationship Id="rId73" Target="notesSlides/notesSlide6.xml" Type="http://schemas.openxmlformats.org/officeDocument/2006/relationships/notesSlide"/><Relationship Id="rId74" Target="notesSlides/notesSlide7.xml" Type="http://schemas.openxmlformats.org/officeDocument/2006/relationships/notesSlide"/><Relationship Id="rId75" Target="notesSlides/notesSlide8.xml" Type="http://schemas.openxmlformats.org/officeDocument/2006/relationships/notesSlide"/><Relationship Id="rId76" Target="notesSlides/notesSlide9.xml" Type="http://schemas.openxmlformats.org/officeDocument/2006/relationships/notesSlide"/><Relationship Id="rId77" Target="notesSlides/notesSlide10.xml" Type="http://schemas.openxmlformats.org/officeDocument/2006/relationships/notesSlide"/><Relationship Id="rId78" Target="notesSlides/notesSlide11.xml" Type="http://schemas.openxmlformats.org/officeDocument/2006/relationships/notesSlide"/><Relationship Id="rId79" Target="notesSlides/notesSlide12.xml" Type="http://schemas.openxmlformats.org/officeDocument/2006/relationships/notesSlide"/><Relationship Id="rId8" Target="fonts/font8.fntdata" Type="http://schemas.openxmlformats.org/officeDocument/2006/relationships/font"/><Relationship Id="rId80" Target="notesSlides/notesSlide13.xml" Type="http://schemas.openxmlformats.org/officeDocument/2006/relationships/notesSlide"/><Relationship Id="rId81" Target="notesSlides/notesSlide14.xml" Type="http://schemas.openxmlformats.org/officeDocument/2006/relationships/notesSlide"/><Relationship Id="rId82" Target="notesSlides/notesSlide15.xml" Type="http://schemas.openxmlformats.org/officeDocument/2006/relationships/notesSlide"/><Relationship Id="rId83" Target="notesSlides/notesSlide16.xml" Type="http://schemas.openxmlformats.org/officeDocument/2006/relationships/notesSlide"/><Relationship Id="rId84" Target="notesSlides/notesSlide17.xml" Type="http://schemas.openxmlformats.org/officeDocument/2006/relationships/notesSlide"/><Relationship Id="rId85" Target="notesSlides/notesSlide18.xml" Type="http://schemas.openxmlformats.org/officeDocument/2006/relationships/notesSlide"/><Relationship Id="rId86" Target="notesSlides/notesSlide19.xml" Type="http://schemas.openxmlformats.org/officeDocument/2006/relationships/notesSlide"/><Relationship Id="rId87" Target="notesSlides/notesSlide20.xml" Type="http://schemas.openxmlformats.org/officeDocument/2006/relationships/notesSlide"/><Relationship Id="rId88" Target="notesSlides/notesSlide21.xml" Type="http://schemas.openxmlformats.org/officeDocument/2006/relationships/notesSlide"/><Relationship Id="rId89" Target="notesSlides/notesSlide22.xml" Type="http://schemas.openxmlformats.org/officeDocument/2006/relationships/notesSlide"/><Relationship Id="rId9" Target="fonts/font9.fntdata" Type="http://schemas.openxmlformats.org/officeDocument/2006/relationships/font"/><Relationship Id="rId90" Target="notesSlides/notesSlide23.xml" Type="http://schemas.openxmlformats.org/officeDocument/2006/relationships/notesSlide"/><Relationship Id="rId91" Target="notesSlides/notesSlide24.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day everyone, I am Fritzgerald M. Urbano and I will be presenting my CMSC 190 Special problem titled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us now move on to the results and discussion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respondents agreed that the proposed application was able to streamline the process of finding a suitable roommate in University of the Philippines - Los Banos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Incorporating preference matching proved to be useful in connecting individuals with similar preference regarding shared-housing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 of Flutter and Firebase proved to be successful in providing better functionality and user experience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application can effectively connect individuals who had similar preferences regarding shared-housing.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application can prevent bad roommate pairings among students at the University of the Philippines - Los Baños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now go the demonstration of the mobile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 of Flutter and Firebase proved to be successful in providing better functionality and user experience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Incorporating preference matching proved to be useful in connecting individuals with similar preference regarding shared-housing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Incorporating preference matching proved to be useful in connecting individuals with similar preference regarding shared-housing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the background of the study</a:t>
            </a:r>
          </a:p>
          <a:p>
            <a:r>
              <a:rPr lang="en-US"/>
              <a:t/>
            </a:r>
          </a:p>
          <a:p>
            <a:r>
              <a:rPr lang="en-US"/>
              <a:t>The reopening of face-to-face classes in the University of the Philippines - Los Baños has led to a surge in students seeking accommodation, bringing new challenges, particularly in dealing with roommates.</a:t>
            </a:r>
          </a:p>
          <a:p>
            <a:r>
              <a:rPr lang="en-US"/>
              <a:t/>
            </a:r>
          </a:p>
          <a:p>
            <a:r>
              <a:rPr lang="en-US"/>
              <a:t>Roommates commonly face conflicts, often related to cleanliness and communication, which can impact the quality of roommate relationships.</a:t>
            </a:r>
          </a:p>
          <a:p>
            <a:r>
              <a:rPr lang="en-US"/>
              <a:t/>
            </a:r>
          </a:p>
          <a:p>
            <a:r>
              <a:rPr lang="en-US"/>
              <a:t>Recognizing the limitations of existing platforms, the study aims to address the need for a dedicated mobile application specifically designed for roommate finding at the University of the Philippines - Los Baños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conclusion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future work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future work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references for the images used in this presentation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Again I am Fritzgerald M. Urbano and this is my CMSC 190 Special problem titled ____________________. Thank you for listening and I am now open for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the background of the study</a:t>
            </a:r>
          </a:p>
          <a:p>
            <a:r>
              <a:rPr lang="en-US"/>
              <a:t/>
            </a:r>
          </a:p>
          <a:p>
            <a:r>
              <a:rPr lang="en-US"/>
              <a:t>The reopening of face-to-face classes in the University of the Philippines - Los Baños has led to a surge in students seeking accommodation, bringing new challenges, particularly in dealing with roommates.</a:t>
            </a:r>
          </a:p>
          <a:p>
            <a:r>
              <a:rPr lang="en-US"/>
              <a:t/>
            </a:r>
          </a:p>
          <a:p>
            <a:r>
              <a:rPr lang="en-US"/>
              <a:t>Roommates commonly face conflicts, often related to cleanliness and communication, which can impact the quality of roommate relationships.</a:t>
            </a:r>
          </a:p>
          <a:p>
            <a:r>
              <a:rPr lang="en-US"/>
              <a:t/>
            </a:r>
          </a:p>
          <a:p>
            <a:r>
              <a:rPr lang="en-US"/>
              <a:t>Recognizing the limitations of existing platforms, the study aims to address the need for a dedicated mobile application specifically designed for roommate finding at the University of the Philippines - Los Baños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basically aims to develop a mobile app for roommate finding by using content-based filtering and existing roommate pairing application features. It also aims to provide an effective way in finding an ideal roommate for an individual based on their preferences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objectives of the study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methodology, these are the tools and technologies that were used</a:t>
            </a:r>
          </a:p>
          <a:p>
            <a:r>
              <a:rPr lang="en-US"/>
              <a:t/>
            </a:r>
          </a:p>
          <a:p>
            <a:r>
              <a:rPr lang="en-US"/>
              <a:t>Android Studio - is an IDE that served as the environment for developing the application</a:t>
            </a:r>
          </a:p>
          <a:p>
            <a:r>
              <a:rPr lang="en-US"/>
              <a:t>Flutter - An open source development kit that was used</a:t>
            </a:r>
          </a:p>
          <a:p>
            <a:r>
              <a:rPr lang="en-US"/>
              <a:t>to create the user interface of the mobile application</a:t>
            </a:r>
          </a:p>
          <a:p>
            <a:r>
              <a:rPr lang="en-US"/>
              <a:t>Firebase - A Backend-as-a-Service platform that was used</a:t>
            </a:r>
          </a:p>
          <a:p>
            <a:r>
              <a:rPr lang="en-US"/>
              <a:t>for the mobile application’s backend</a:t>
            </a:r>
          </a:p>
          <a:p>
            <a:r>
              <a:rPr lang="en-US"/>
              <a:t>Cloud Firestore - A No-SQL, cloud-based database that</a:t>
            </a:r>
          </a:p>
          <a:p>
            <a:r>
              <a:rPr lang="en-US"/>
              <a:t>served as the database for the mobile application.</a:t>
            </a:r>
          </a:p>
          <a:p>
            <a:r>
              <a:rPr lang="en-US"/>
              <a:t>WhatsApp - A free cross-platform messaging service that</a:t>
            </a:r>
          </a:p>
          <a:p>
            <a:r>
              <a:rPr lang="en-US"/>
              <a:t>was used in messaging for the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usecase diagram for the mobile app. The mobile app only has one type of user. The user upon opening the app can log in or register and upon logging in the user can access all the intended features of the mobile app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for the algorithm that was used for providing suggested roommates, content-based filtering was used. The diagram below explains how content-based filtering was applied in the application. The information provided by the users during the registration is compared to other users' attributes. If they share a similar attribute,</a:t>
            </a:r>
          </a:p>
          <a:p>
            <a:r>
              <a:rPr lang="en-US"/>
              <a:t>they will earn a point. Potential roommates will be ranked</a:t>
            </a:r>
          </a:p>
          <a:p>
            <a:r>
              <a:rPr lang="en-US"/>
              <a:t>based on the point they accumulate, with those having the most</a:t>
            </a:r>
          </a:p>
          <a:p>
            <a:r>
              <a:rPr lang="en-US"/>
              <a:t>similarities at the top of the list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now go the demonstration of the mobile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slide5.xml" Type="http://schemas.openxmlformats.org/officeDocument/2006/relationships/slid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slide5.xml" Type="http://schemas.openxmlformats.org/officeDocument/2006/relationships/slid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slide5.xml" Type="http://schemas.openxmlformats.org/officeDocument/2006/relationships/slid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slide5.xml" Type="http://schemas.openxmlformats.org/officeDocument/2006/relationships/slid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notesSlides/notesSlide2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slide5.xml" Type="http://schemas.openxmlformats.org/officeDocument/2006/relationships/slid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slide19.xml" Type="http://schemas.openxmlformats.org/officeDocument/2006/relationships/slide"/><Relationship Id="rId6" Target="slide20.xml" Type="http://schemas.openxmlformats.org/officeDocument/2006/relationships/slide"/><Relationship Id="rId7" Target="slide22.xml" Type="http://schemas.openxmlformats.org/officeDocument/2006/relationships/slid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slide23.xml" Type="http://schemas.openxmlformats.org/officeDocument/2006/relationships/slid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4.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05545" y="1772803"/>
            <a:ext cx="15876909" cy="4421500"/>
          </a:xfrm>
          <a:prstGeom prst="rect">
            <a:avLst/>
          </a:prstGeom>
        </p:spPr>
        <p:txBody>
          <a:bodyPr anchor="t" rtlCol="false" tIns="0" lIns="0" bIns="0" rIns="0">
            <a:spAutoFit/>
          </a:bodyPr>
          <a:lstStyle/>
          <a:p>
            <a:pPr algn="ctr">
              <a:lnSpc>
                <a:spcPts val="8820"/>
              </a:lnSpc>
            </a:pPr>
            <a:r>
              <a:rPr lang="en-US" sz="6300">
                <a:solidFill>
                  <a:srgbClr val="000000"/>
                </a:solidFill>
                <a:latin typeface="Fredoka One Bold"/>
              </a:rPr>
              <a:t>BUNKUP : A CONTENT-BASED FILTERING MOBILE</a:t>
            </a:r>
          </a:p>
          <a:p>
            <a:pPr algn="ctr">
              <a:lnSpc>
                <a:spcPts val="8820"/>
              </a:lnSpc>
            </a:pPr>
            <a:r>
              <a:rPr lang="en-US" sz="6300">
                <a:solidFill>
                  <a:srgbClr val="000000"/>
                </a:solidFill>
                <a:latin typeface="Fredoka One Bold"/>
              </a:rPr>
              <a:t>Application for Roommate Finding in UPLB</a:t>
            </a:r>
          </a:p>
        </p:txBody>
      </p:sp>
      <p:sp>
        <p:nvSpPr>
          <p:cNvPr name="TextBox 12" id="12"/>
          <p:cNvSpPr txBox="true"/>
          <p:nvPr/>
        </p:nvSpPr>
        <p:spPr>
          <a:xfrm rot="0">
            <a:off x="3677751" y="6679232"/>
            <a:ext cx="10932497" cy="685391"/>
          </a:xfrm>
          <a:prstGeom prst="rect">
            <a:avLst/>
          </a:prstGeom>
        </p:spPr>
        <p:txBody>
          <a:bodyPr anchor="t" rtlCol="false" tIns="0" lIns="0" bIns="0" rIns="0">
            <a:spAutoFit/>
          </a:bodyPr>
          <a:lstStyle/>
          <a:p>
            <a:pPr algn="ctr">
              <a:lnSpc>
                <a:spcPts val="5604"/>
              </a:lnSpc>
            </a:pPr>
            <a:r>
              <a:rPr lang="en-US" sz="4002">
                <a:solidFill>
                  <a:srgbClr val="000000"/>
                </a:solidFill>
                <a:latin typeface="Nunito 1 Bold"/>
              </a:rPr>
              <a:t>Fritzgerald M. Urbano and Concepcion L. Khan</a:t>
            </a:r>
          </a:p>
        </p:txBody>
      </p:sp>
      <p:sp>
        <p:nvSpPr>
          <p:cNvPr name="TextBox 13" id="13"/>
          <p:cNvSpPr txBox="true"/>
          <p:nvPr/>
        </p:nvSpPr>
        <p:spPr>
          <a:xfrm rot="0">
            <a:off x="1028700"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1"/>
              </a:rPr>
              <a:t>CMSC 190-2</a:t>
            </a:r>
          </a:p>
        </p:txBody>
      </p:sp>
      <p:sp>
        <p:nvSpPr>
          <p:cNvPr name="TextBox 14" id="14"/>
          <p:cNvSpPr txBox="true"/>
          <p:nvPr/>
        </p:nvSpPr>
        <p:spPr>
          <a:xfrm rot="0">
            <a:off x="10164629" y="8743950"/>
            <a:ext cx="7094671"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1"/>
              </a:rPr>
              <a:t>University of the Philippines - Los Baños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269473" y="4142133"/>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START OF DEMO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403486" y="2503610"/>
            <a:ext cx="4738241"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System Usability Testing</a:t>
            </a:r>
          </a:p>
        </p:txBody>
      </p:sp>
      <p:grpSp>
        <p:nvGrpSpPr>
          <p:cNvPr name="Group 11" id="11"/>
          <p:cNvGrpSpPr/>
          <p:nvPr/>
        </p:nvGrpSpPr>
        <p:grpSpPr>
          <a:xfrm rot="0">
            <a:off x="3089448" y="640829"/>
            <a:ext cx="12109104" cy="1730229"/>
            <a:chOff x="0" y="0"/>
            <a:chExt cx="3189229" cy="455698"/>
          </a:xfrm>
        </p:grpSpPr>
        <p:sp>
          <p:nvSpPr>
            <p:cNvPr name="Freeform 12" id="12"/>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3" id="13"/>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
        <p:nvSpPr>
          <p:cNvPr name="TextBox 15" id="15"/>
          <p:cNvSpPr txBox="true"/>
          <p:nvPr/>
        </p:nvSpPr>
        <p:spPr>
          <a:xfrm rot="0">
            <a:off x="1028700" y="3730346"/>
            <a:ext cx="16230600" cy="3236876"/>
          </a:xfrm>
          <a:prstGeom prst="rect">
            <a:avLst/>
          </a:prstGeom>
        </p:spPr>
        <p:txBody>
          <a:bodyPr anchor="t" rtlCol="false" tIns="0" lIns="0" bIns="0" rIns="0">
            <a:spAutoFit/>
          </a:bodyPr>
          <a:lstStyle/>
          <a:p>
            <a:pPr marL="796734" indent="-398367" lvl="1">
              <a:lnSpc>
                <a:spcPts val="5166"/>
              </a:lnSpc>
              <a:buFont typeface="Arial"/>
              <a:buChar char="•"/>
            </a:pPr>
            <a:r>
              <a:rPr lang="en-US" sz="3690">
                <a:solidFill>
                  <a:srgbClr val="000000"/>
                </a:solidFill>
                <a:latin typeface="Nunito 1 Bold"/>
              </a:rPr>
              <a:t>The mobile application was tested by 11 students from UPLB using the System Usability Scale and a feedback questionnaire.</a:t>
            </a:r>
          </a:p>
          <a:p>
            <a:pPr>
              <a:lnSpc>
                <a:spcPts val="5166"/>
              </a:lnSpc>
            </a:pPr>
          </a:p>
          <a:p>
            <a:pPr marL="796734" indent="-398367" lvl="1">
              <a:lnSpc>
                <a:spcPts val="5166"/>
              </a:lnSpc>
              <a:buFont typeface="Arial"/>
              <a:buChar char="•"/>
            </a:pPr>
            <a:r>
              <a:rPr lang="en-US" sz="3690">
                <a:solidFill>
                  <a:srgbClr val="000000"/>
                </a:solidFill>
                <a:latin typeface="Nunito 1 Bold"/>
              </a:rPr>
              <a:t>The questionnaire was made using Google Forms and were shared to respondents via Facebook Messenger.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500534" y="5143500"/>
            <a:ext cx="13286932" cy="3597161"/>
          </a:xfrm>
          <a:custGeom>
            <a:avLst/>
            <a:gdLst/>
            <a:ahLst/>
            <a:cxnLst/>
            <a:rect r="r" b="b" t="t" l="l"/>
            <a:pathLst>
              <a:path h="3597161" w="13286932">
                <a:moveTo>
                  <a:pt x="0" y="0"/>
                </a:moveTo>
                <a:lnTo>
                  <a:pt x="13286932" y="0"/>
                </a:lnTo>
                <a:lnTo>
                  <a:pt x="13286932" y="3597161"/>
                </a:lnTo>
                <a:lnTo>
                  <a:pt x="0" y="3597161"/>
                </a:lnTo>
                <a:lnTo>
                  <a:pt x="0" y="0"/>
                </a:lnTo>
                <a:close/>
              </a:path>
            </a:pathLst>
          </a:custGeom>
          <a:blipFill>
            <a:blip r:embed="rId8"/>
            <a:stretch>
              <a:fillRect l="0" t="0" r="0" b="0"/>
            </a:stretch>
          </a:blipFill>
        </p:spPr>
      </p:sp>
      <p:sp>
        <p:nvSpPr>
          <p:cNvPr name="TextBox 14" id="14"/>
          <p:cNvSpPr txBox="true"/>
          <p:nvPr/>
        </p:nvSpPr>
        <p:spPr>
          <a:xfrm rot="0">
            <a:off x="1420024" y="2503610"/>
            <a:ext cx="4738241"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System Usability Testing</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
        <p:nvSpPr>
          <p:cNvPr name="TextBox 16" id="16"/>
          <p:cNvSpPr txBox="true"/>
          <p:nvPr/>
        </p:nvSpPr>
        <p:spPr>
          <a:xfrm rot="0">
            <a:off x="1618490" y="3441131"/>
            <a:ext cx="13795916" cy="1206500"/>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1 Bold"/>
              </a:rPr>
              <a:t>The mobile application acquired a score of 92.05 out of 100 and can be classified as above average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966311" y="3748931"/>
            <a:ext cx="10355379" cy="5242817"/>
          </a:xfrm>
          <a:custGeom>
            <a:avLst/>
            <a:gdLst/>
            <a:ahLst/>
            <a:cxnLst/>
            <a:rect r="r" b="b" t="t" l="l"/>
            <a:pathLst>
              <a:path h="5242817" w="10355379">
                <a:moveTo>
                  <a:pt x="0" y="0"/>
                </a:moveTo>
                <a:lnTo>
                  <a:pt x="10355378" y="0"/>
                </a:lnTo>
                <a:lnTo>
                  <a:pt x="10355378" y="5242817"/>
                </a:lnTo>
                <a:lnTo>
                  <a:pt x="0" y="5242817"/>
                </a:lnTo>
                <a:lnTo>
                  <a:pt x="0" y="0"/>
                </a:lnTo>
                <a:close/>
              </a:path>
            </a:pathLst>
          </a:custGeom>
          <a:blipFill>
            <a:blip r:embed="rId9"/>
            <a:stretch>
              <a:fillRect l="0" t="0" r="0" b="0"/>
            </a:stretch>
          </a:blipFill>
        </p:spPr>
      </p:sp>
      <p:sp>
        <p:nvSpPr>
          <p:cNvPr name="TextBox 14" id="14"/>
          <p:cNvSpPr txBox="true"/>
          <p:nvPr/>
        </p:nvSpPr>
        <p:spPr>
          <a:xfrm rot="0">
            <a:off x="1386947" y="2770395"/>
            <a:ext cx="4058394"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Analysis of Feedback</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766618" y="3748931"/>
            <a:ext cx="10754764" cy="5101405"/>
          </a:xfrm>
          <a:custGeom>
            <a:avLst/>
            <a:gdLst/>
            <a:ahLst/>
            <a:cxnLst/>
            <a:rect r="r" b="b" t="t" l="l"/>
            <a:pathLst>
              <a:path h="5101405" w="10754764">
                <a:moveTo>
                  <a:pt x="0" y="0"/>
                </a:moveTo>
                <a:lnTo>
                  <a:pt x="10754764" y="0"/>
                </a:lnTo>
                <a:lnTo>
                  <a:pt x="10754764" y="5101405"/>
                </a:lnTo>
                <a:lnTo>
                  <a:pt x="0" y="5101405"/>
                </a:lnTo>
                <a:lnTo>
                  <a:pt x="0" y="0"/>
                </a:lnTo>
                <a:close/>
              </a:path>
            </a:pathLst>
          </a:custGeom>
          <a:blipFill>
            <a:blip r:embed="rId9"/>
            <a:stretch>
              <a:fillRect l="0" t="0" r="0" b="0"/>
            </a:stretch>
          </a:blipFill>
        </p:spPr>
      </p:sp>
      <p:sp>
        <p:nvSpPr>
          <p:cNvPr name="TextBox 14" id="14"/>
          <p:cNvSpPr txBox="true"/>
          <p:nvPr/>
        </p:nvSpPr>
        <p:spPr>
          <a:xfrm rot="0">
            <a:off x="1386947" y="2770395"/>
            <a:ext cx="4058394"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Analysis of Feedback</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741939" y="3829150"/>
            <a:ext cx="10804121" cy="5227801"/>
          </a:xfrm>
          <a:custGeom>
            <a:avLst/>
            <a:gdLst/>
            <a:ahLst/>
            <a:cxnLst/>
            <a:rect r="r" b="b" t="t" l="l"/>
            <a:pathLst>
              <a:path h="5227801" w="10804121">
                <a:moveTo>
                  <a:pt x="0" y="0"/>
                </a:moveTo>
                <a:lnTo>
                  <a:pt x="10804122" y="0"/>
                </a:lnTo>
                <a:lnTo>
                  <a:pt x="10804122" y="5227801"/>
                </a:lnTo>
                <a:lnTo>
                  <a:pt x="0" y="5227801"/>
                </a:lnTo>
                <a:lnTo>
                  <a:pt x="0" y="0"/>
                </a:lnTo>
                <a:close/>
              </a:path>
            </a:pathLst>
          </a:custGeom>
          <a:blipFill>
            <a:blip r:embed="rId9"/>
            <a:stretch>
              <a:fillRect l="0" t="0" r="0" b="0"/>
            </a:stretch>
          </a:blipFill>
        </p:spPr>
      </p:sp>
      <p:sp>
        <p:nvSpPr>
          <p:cNvPr name="TextBox 14" id="14"/>
          <p:cNvSpPr txBox="true"/>
          <p:nvPr/>
        </p:nvSpPr>
        <p:spPr>
          <a:xfrm rot="0">
            <a:off x="1386947" y="2770395"/>
            <a:ext cx="4058394"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Analysis of Feedback</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952184" y="3871253"/>
            <a:ext cx="10383632" cy="5143595"/>
          </a:xfrm>
          <a:custGeom>
            <a:avLst/>
            <a:gdLst/>
            <a:ahLst/>
            <a:cxnLst/>
            <a:rect r="r" b="b" t="t" l="l"/>
            <a:pathLst>
              <a:path h="5143595" w="10383632">
                <a:moveTo>
                  <a:pt x="0" y="0"/>
                </a:moveTo>
                <a:lnTo>
                  <a:pt x="10383632" y="0"/>
                </a:lnTo>
                <a:lnTo>
                  <a:pt x="10383632" y="5143595"/>
                </a:lnTo>
                <a:lnTo>
                  <a:pt x="0" y="5143595"/>
                </a:lnTo>
                <a:lnTo>
                  <a:pt x="0" y="0"/>
                </a:lnTo>
                <a:close/>
              </a:path>
            </a:pathLst>
          </a:custGeom>
          <a:blipFill>
            <a:blip r:embed="rId9"/>
            <a:stretch>
              <a:fillRect l="0" t="0" r="0" b="0"/>
            </a:stretch>
          </a:blipFill>
        </p:spPr>
      </p:sp>
      <p:sp>
        <p:nvSpPr>
          <p:cNvPr name="TextBox 14" id="14"/>
          <p:cNvSpPr txBox="true"/>
          <p:nvPr/>
        </p:nvSpPr>
        <p:spPr>
          <a:xfrm rot="0">
            <a:off x="1386947" y="2770395"/>
            <a:ext cx="4058394"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Analysis of Feedback</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089448" y="640829"/>
            <a:ext cx="12109104" cy="1730229"/>
            <a:chOff x="0" y="0"/>
            <a:chExt cx="3189229" cy="455698"/>
          </a:xfrm>
        </p:grpSpPr>
        <p:sp>
          <p:nvSpPr>
            <p:cNvPr name="Freeform 11" id="11"/>
            <p:cNvSpPr/>
            <p:nvPr/>
          </p:nvSpPr>
          <p:spPr>
            <a:xfrm flipH="false" flipV="false" rot="0">
              <a:off x="0" y="0"/>
              <a:ext cx="3189229" cy="455698"/>
            </a:xfrm>
            <a:custGeom>
              <a:avLst/>
              <a:gdLst/>
              <a:ahLst/>
              <a:cxnLst/>
              <a:rect r="r" b="b" t="t" l="l"/>
              <a:pathLst>
                <a:path h="455698" w="3189229">
                  <a:moveTo>
                    <a:pt x="0" y="0"/>
                  </a:moveTo>
                  <a:lnTo>
                    <a:pt x="3189229" y="0"/>
                  </a:lnTo>
                  <a:lnTo>
                    <a:pt x="3189229"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189229"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932298" y="3734545"/>
            <a:ext cx="10423403" cy="5417011"/>
          </a:xfrm>
          <a:custGeom>
            <a:avLst/>
            <a:gdLst/>
            <a:ahLst/>
            <a:cxnLst/>
            <a:rect r="r" b="b" t="t" l="l"/>
            <a:pathLst>
              <a:path h="5417011" w="10423403">
                <a:moveTo>
                  <a:pt x="0" y="0"/>
                </a:moveTo>
                <a:lnTo>
                  <a:pt x="10423404" y="0"/>
                </a:lnTo>
                <a:lnTo>
                  <a:pt x="10423404" y="5417011"/>
                </a:lnTo>
                <a:lnTo>
                  <a:pt x="0" y="5417011"/>
                </a:lnTo>
                <a:lnTo>
                  <a:pt x="0" y="0"/>
                </a:lnTo>
                <a:close/>
              </a:path>
            </a:pathLst>
          </a:custGeom>
          <a:blipFill>
            <a:blip r:embed="rId9"/>
            <a:stretch>
              <a:fillRect l="0" t="0" r="0" b="0"/>
            </a:stretch>
          </a:blipFill>
        </p:spPr>
      </p:sp>
      <p:sp>
        <p:nvSpPr>
          <p:cNvPr name="TextBox 14" id="14"/>
          <p:cNvSpPr txBox="true"/>
          <p:nvPr/>
        </p:nvSpPr>
        <p:spPr>
          <a:xfrm rot="0">
            <a:off x="1386947" y="2770395"/>
            <a:ext cx="4058394"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Analysis of Feedback</a:t>
            </a:r>
          </a:p>
        </p:txBody>
      </p:sp>
      <p:sp>
        <p:nvSpPr>
          <p:cNvPr name="TextBox 15" id="15"/>
          <p:cNvSpPr txBox="true"/>
          <p:nvPr/>
        </p:nvSpPr>
        <p:spPr>
          <a:xfrm rot="0">
            <a:off x="3529397" y="881140"/>
            <a:ext cx="1122920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RESULTS AND DISCUSSION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269473" y="4142133"/>
            <a:ext cx="11749054" cy="1792138"/>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hlinkClick r:id="rId9" action="ppaction://hlinksldjump"/>
              </a:rPr>
              <a:t>CONCLUSION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8149287"/>
            <a:chOff x="0" y="0"/>
            <a:chExt cx="4274726" cy="2146314"/>
          </a:xfrm>
        </p:grpSpPr>
        <p:sp>
          <p:nvSpPr>
            <p:cNvPr name="Freeform 6" id="6"/>
            <p:cNvSpPr/>
            <p:nvPr/>
          </p:nvSpPr>
          <p:spPr>
            <a:xfrm flipH="false" flipV="false" rot="0">
              <a:off x="0" y="0"/>
              <a:ext cx="4274726" cy="2146314"/>
            </a:xfrm>
            <a:custGeom>
              <a:avLst/>
              <a:gdLst/>
              <a:ahLst/>
              <a:cxnLst/>
              <a:rect r="r" b="b" t="t" l="l"/>
              <a:pathLst>
                <a:path h="2146314" w="4274726">
                  <a:moveTo>
                    <a:pt x="0" y="0"/>
                  </a:moveTo>
                  <a:lnTo>
                    <a:pt x="4274726" y="0"/>
                  </a:lnTo>
                  <a:lnTo>
                    <a:pt x="4274726" y="2146314"/>
                  </a:lnTo>
                  <a:lnTo>
                    <a:pt x="0" y="2146314"/>
                  </a:lnTo>
                  <a:close/>
                </a:path>
              </a:pathLst>
            </a:custGeom>
            <a:solidFill>
              <a:srgbClr val="F1F2F2"/>
            </a:solidFill>
          </p:spPr>
        </p:sp>
        <p:sp>
          <p:nvSpPr>
            <p:cNvPr name="TextBox 7" id="7"/>
            <p:cNvSpPr txBox="true"/>
            <p:nvPr/>
          </p:nvSpPr>
          <p:spPr>
            <a:xfrm>
              <a:off x="0" y="-38100"/>
              <a:ext cx="4274726" cy="218441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29467" y="2225778"/>
            <a:ext cx="16230600" cy="5540375"/>
          </a:xfrm>
          <a:prstGeom prst="rect">
            <a:avLst/>
          </a:prstGeom>
        </p:spPr>
        <p:txBody>
          <a:bodyPr anchor="t" rtlCol="false" tIns="0" lIns="0" bIns="0" rIns="0">
            <a:spAutoFit/>
          </a:bodyPr>
          <a:lstStyle/>
          <a:p>
            <a:pPr>
              <a:lnSpc>
                <a:spcPts val="4899"/>
              </a:lnSpc>
            </a:pPr>
          </a:p>
          <a:p>
            <a:pPr marL="755649" indent="-377824" lvl="1">
              <a:lnSpc>
                <a:spcPts val="4899"/>
              </a:lnSpc>
              <a:buFont typeface="Arial"/>
              <a:buChar char="•"/>
            </a:pPr>
            <a:r>
              <a:rPr lang="en-US" sz="3499">
                <a:solidFill>
                  <a:srgbClr val="000000"/>
                </a:solidFill>
                <a:latin typeface="Nunito 1 Bold"/>
              </a:rPr>
              <a:t>BunkUP is a mobile application designed to streamline the process of roommate-finding in UPLB. It was created using Flutter for the user interface and Firebase for the back-end services.</a:t>
            </a:r>
          </a:p>
          <a:p>
            <a:pPr>
              <a:lnSpc>
                <a:spcPts val="4899"/>
              </a:lnSpc>
            </a:pPr>
          </a:p>
          <a:p>
            <a:pPr>
              <a:lnSpc>
                <a:spcPts val="4899"/>
              </a:lnSpc>
            </a:pPr>
          </a:p>
          <a:p>
            <a:pPr>
              <a:lnSpc>
                <a:spcPts val="4899"/>
              </a:lnSpc>
            </a:pPr>
          </a:p>
          <a:p>
            <a:pPr>
              <a:lnSpc>
                <a:spcPts val="4899"/>
              </a:lnSpc>
            </a:pPr>
          </a:p>
          <a:p>
            <a:pPr>
              <a:lnSpc>
                <a:spcPts val="489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u="sng">
                <a:solidFill>
                  <a:srgbClr val="000000"/>
                </a:solidFill>
                <a:latin typeface="Fredoka One Bold"/>
                <a:hlinkClick r:id="rId9" action="ppaction://hlinksldjump"/>
              </a:rPr>
              <a:t>CONCLUSION</a:t>
            </a:r>
          </a:p>
        </p:txBody>
      </p:sp>
      <p:sp>
        <p:nvSpPr>
          <p:cNvPr name="Freeform 15" id="15"/>
          <p:cNvSpPr/>
          <p:nvPr/>
        </p:nvSpPr>
        <p:spPr>
          <a:xfrm flipH="false" flipV="false" rot="0">
            <a:off x="4682808" y="5037049"/>
            <a:ext cx="8723918" cy="4221251"/>
          </a:xfrm>
          <a:custGeom>
            <a:avLst/>
            <a:gdLst/>
            <a:ahLst/>
            <a:cxnLst/>
            <a:rect r="r" b="b" t="t" l="l"/>
            <a:pathLst>
              <a:path h="4221251" w="8723918">
                <a:moveTo>
                  <a:pt x="0" y="0"/>
                </a:moveTo>
                <a:lnTo>
                  <a:pt x="8723918" y="0"/>
                </a:lnTo>
                <a:lnTo>
                  <a:pt x="8723918" y="4221251"/>
                </a:lnTo>
                <a:lnTo>
                  <a:pt x="0" y="4221251"/>
                </a:lnTo>
                <a:lnTo>
                  <a:pt x="0" y="0"/>
                </a:lnTo>
                <a:close/>
              </a:path>
            </a:pathLst>
          </a:custGeom>
          <a:blipFill>
            <a:blip r:embed="rId10"/>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05943"/>
            <a:ext cx="16230600" cy="7752357"/>
            <a:chOff x="0" y="0"/>
            <a:chExt cx="4274726" cy="2041773"/>
          </a:xfrm>
        </p:grpSpPr>
        <p:sp>
          <p:nvSpPr>
            <p:cNvPr name="Freeform 3" id="3"/>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4" id="4"/>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09662" y="0"/>
            <a:ext cx="20507325" cy="10287000"/>
            <a:chOff x="0" y="0"/>
            <a:chExt cx="273431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763148" y="3991416"/>
            <a:ext cx="3878454" cy="3516465"/>
          </a:xfrm>
          <a:custGeom>
            <a:avLst/>
            <a:gdLst/>
            <a:ahLst/>
            <a:cxnLst/>
            <a:rect r="r" b="b" t="t" l="l"/>
            <a:pathLst>
              <a:path h="3516465" w="3878454">
                <a:moveTo>
                  <a:pt x="0" y="0"/>
                </a:moveTo>
                <a:lnTo>
                  <a:pt x="3878453" y="0"/>
                </a:lnTo>
                <a:lnTo>
                  <a:pt x="3878453" y="3516464"/>
                </a:lnTo>
                <a:lnTo>
                  <a:pt x="0" y="3516464"/>
                </a:lnTo>
                <a:lnTo>
                  <a:pt x="0" y="0"/>
                </a:lnTo>
                <a:close/>
              </a:path>
            </a:pathLst>
          </a:custGeom>
          <a:blipFill>
            <a:blip r:embed="rId9"/>
            <a:stretch>
              <a:fillRect l="0" t="0" r="0" b="0"/>
            </a:stretch>
          </a:blipFill>
        </p:spPr>
      </p:sp>
      <p:sp>
        <p:nvSpPr>
          <p:cNvPr name="Freeform 14" id="14"/>
          <p:cNvSpPr/>
          <p:nvPr/>
        </p:nvSpPr>
        <p:spPr>
          <a:xfrm flipH="false" flipV="false" rot="0">
            <a:off x="6672014" y="4210250"/>
            <a:ext cx="4943973" cy="3297630"/>
          </a:xfrm>
          <a:custGeom>
            <a:avLst/>
            <a:gdLst/>
            <a:ahLst/>
            <a:cxnLst/>
            <a:rect r="r" b="b" t="t" l="l"/>
            <a:pathLst>
              <a:path h="3297630" w="4943973">
                <a:moveTo>
                  <a:pt x="0" y="0"/>
                </a:moveTo>
                <a:lnTo>
                  <a:pt x="4943972" y="0"/>
                </a:lnTo>
                <a:lnTo>
                  <a:pt x="4943972" y="3297630"/>
                </a:lnTo>
                <a:lnTo>
                  <a:pt x="0" y="3297630"/>
                </a:lnTo>
                <a:lnTo>
                  <a:pt x="0" y="0"/>
                </a:lnTo>
                <a:close/>
              </a:path>
            </a:pathLst>
          </a:custGeom>
          <a:blipFill>
            <a:blip r:embed="rId10"/>
            <a:stretch>
              <a:fillRect l="0" t="0" r="0" b="0"/>
            </a:stretch>
          </a:blipFill>
        </p:spPr>
      </p:sp>
      <p:sp>
        <p:nvSpPr>
          <p:cNvPr name="Freeform 15" id="15"/>
          <p:cNvSpPr/>
          <p:nvPr/>
        </p:nvSpPr>
        <p:spPr>
          <a:xfrm flipH="false" flipV="false" rot="0">
            <a:off x="12336557" y="4210250"/>
            <a:ext cx="4462406" cy="3320860"/>
          </a:xfrm>
          <a:custGeom>
            <a:avLst/>
            <a:gdLst/>
            <a:ahLst/>
            <a:cxnLst/>
            <a:rect r="r" b="b" t="t" l="l"/>
            <a:pathLst>
              <a:path h="3320860" w="4462406">
                <a:moveTo>
                  <a:pt x="0" y="0"/>
                </a:moveTo>
                <a:lnTo>
                  <a:pt x="4462406" y="0"/>
                </a:lnTo>
                <a:lnTo>
                  <a:pt x="4462406" y="3320861"/>
                </a:lnTo>
                <a:lnTo>
                  <a:pt x="0" y="3320861"/>
                </a:lnTo>
                <a:lnTo>
                  <a:pt x="0" y="0"/>
                </a:lnTo>
                <a:close/>
              </a:path>
            </a:pathLst>
          </a:custGeom>
          <a:blipFill>
            <a:blip r:embed="rId11"/>
            <a:stretch>
              <a:fillRect l="0" t="0" r="0" b="0"/>
            </a:stretch>
          </a:blipFill>
        </p:spPr>
      </p:sp>
      <p:sp>
        <p:nvSpPr>
          <p:cNvPr name="TextBox 16" id="16"/>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8198904"/>
            <a:chOff x="0" y="0"/>
            <a:chExt cx="4274726" cy="2159382"/>
          </a:xfrm>
        </p:grpSpPr>
        <p:sp>
          <p:nvSpPr>
            <p:cNvPr name="Freeform 6" id="6"/>
            <p:cNvSpPr/>
            <p:nvPr/>
          </p:nvSpPr>
          <p:spPr>
            <a:xfrm flipH="false" flipV="false" rot="0">
              <a:off x="0" y="0"/>
              <a:ext cx="4274726" cy="2159382"/>
            </a:xfrm>
            <a:custGeom>
              <a:avLst/>
              <a:gdLst/>
              <a:ahLst/>
              <a:cxnLst/>
              <a:rect r="r" b="b" t="t" l="l"/>
              <a:pathLst>
                <a:path h="2159382" w="4274726">
                  <a:moveTo>
                    <a:pt x="0" y="0"/>
                  </a:moveTo>
                  <a:lnTo>
                    <a:pt x="4274726" y="0"/>
                  </a:lnTo>
                  <a:lnTo>
                    <a:pt x="4274726" y="2159382"/>
                  </a:lnTo>
                  <a:lnTo>
                    <a:pt x="0" y="2159382"/>
                  </a:lnTo>
                  <a:close/>
                </a:path>
              </a:pathLst>
            </a:custGeom>
            <a:solidFill>
              <a:srgbClr val="F1F2F2"/>
            </a:solidFill>
          </p:spPr>
        </p:sp>
        <p:sp>
          <p:nvSpPr>
            <p:cNvPr name="TextBox 7" id="7"/>
            <p:cNvSpPr txBox="true"/>
            <p:nvPr/>
          </p:nvSpPr>
          <p:spPr>
            <a:xfrm>
              <a:off x="0" y="-38100"/>
              <a:ext cx="4274726" cy="219748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29467" y="2225778"/>
            <a:ext cx="16230600" cy="3683000"/>
          </a:xfrm>
          <a:prstGeom prst="rect">
            <a:avLst/>
          </a:prstGeom>
        </p:spPr>
        <p:txBody>
          <a:bodyPr anchor="t" rtlCol="false" tIns="0" lIns="0" bIns="0" rIns="0">
            <a:spAutoFit/>
          </a:bodyPr>
          <a:lstStyle/>
          <a:p>
            <a:pPr>
              <a:lnSpc>
                <a:spcPts val="4899"/>
              </a:lnSpc>
            </a:pPr>
          </a:p>
          <a:p>
            <a:pPr marL="755649" indent="-377824" lvl="1">
              <a:lnSpc>
                <a:spcPts val="4899"/>
              </a:lnSpc>
              <a:buFont typeface="Arial"/>
              <a:buChar char="•"/>
            </a:pPr>
            <a:r>
              <a:rPr lang="en-US" sz="3499">
                <a:solidFill>
                  <a:srgbClr val="000000"/>
                </a:solidFill>
                <a:latin typeface="Nunito 1 Bold"/>
              </a:rPr>
              <a:t>The mobile application leverages functionalities of existing matching applications and incorporates content-based filtering based on the users’ provided information to deliver personalized roommate suggestions. </a:t>
            </a:r>
          </a:p>
          <a:p>
            <a:pPr>
              <a:lnSpc>
                <a:spcPts val="4899"/>
              </a:lnSpc>
            </a:pPr>
          </a:p>
          <a:p>
            <a:pPr>
              <a:lnSpc>
                <a:spcPts val="489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u="sng">
                <a:solidFill>
                  <a:srgbClr val="000000"/>
                </a:solidFill>
                <a:latin typeface="Fredoka One Bold"/>
                <a:hlinkClick r:id="rId9" action="ppaction://hlinksldjump"/>
              </a:rPr>
              <a:t>CONCLUSION</a:t>
            </a:r>
          </a:p>
        </p:txBody>
      </p:sp>
      <p:sp>
        <p:nvSpPr>
          <p:cNvPr name="Freeform 15" id="15"/>
          <p:cNvSpPr/>
          <p:nvPr/>
        </p:nvSpPr>
        <p:spPr>
          <a:xfrm flipH="false" flipV="false" rot="0">
            <a:off x="4596873" y="5143500"/>
            <a:ext cx="8895788" cy="4219620"/>
          </a:xfrm>
          <a:custGeom>
            <a:avLst/>
            <a:gdLst/>
            <a:ahLst/>
            <a:cxnLst/>
            <a:rect r="r" b="b" t="t" l="l"/>
            <a:pathLst>
              <a:path h="4219620" w="8895788">
                <a:moveTo>
                  <a:pt x="0" y="0"/>
                </a:moveTo>
                <a:lnTo>
                  <a:pt x="8895788" y="0"/>
                </a:lnTo>
                <a:lnTo>
                  <a:pt x="8895788" y="4219620"/>
                </a:lnTo>
                <a:lnTo>
                  <a:pt x="0" y="4219620"/>
                </a:lnTo>
                <a:lnTo>
                  <a:pt x="0" y="0"/>
                </a:lnTo>
                <a:close/>
              </a:path>
            </a:pathLst>
          </a:custGeom>
          <a:blipFill>
            <a:blip r:embed="rId10"/>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8198904"/>
            <a:chOff x="0" y="0"/>
            <a:chExt cx="4274726" cy="2159382"/>
          </a:xfrm>
        </p:grpSpPr>
        <p:sp>
          <p:nvSpPr>
            <p:cNvPr name="Freeform 6" id="6"/>
            <p:cNvSpPr/>
            <p:nvPr/>
          </p:nvSpPr>
          <p:spPr>
            <a:xfrm flipH="false" flipV="false" rot="0">
              <a:off x="0" y="0"/>
              <a:ext cx="4274726" cy="2159382"/>
            </a:xfrm>
            <a:custGeom>
              <a:avLst/>
              <a:gdLst/>
              <a:ahLst/>
              <a:cxnLst/>
              <a:rect r="r" b="b" t="t" l="l"/>
              <a:pathLst>
                <a:path h="2159382" w="4274726">
                  <a:moveTo>
                    <a:pt x="0" y="0"/>
                  </a:moveTo>
                  <a:lnTo>
                    <a:pt x="4274726" y="0"/>
                  </a:lnTo>
                  <a:lnTo>
                    <a:pt x="4274726" y="2159382"/>
                  </a:lnTo>
                  <a:lnTo>
                    <a:pt x="0" y="2159382"/>
                  </a:lnTo>
                  <a:close/>
                </a:path>
              </a:pathLst>
            </a:custGeom>
            <a:solidFill>
              <a:srgbClr val="F1F2F2"/>
            </a:solidFill>
          </p:spPr>
        </p:sp>
        <p:sp>
          <p:nvSpPr>
            <p:cNvPr name="TextBox 7" id="7"/>
            <p:cNvSpPr txBox="true"/>
            <p:nvPr/>
          </p:nvSpPr>
          <p:spPr>
            <a:xfrm>
              <a:off x="0" y="-38100"/>
              <a:ext cx="4274726" cy="219748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29467" y="2225778"/>
            <a:ext cx="16329833" cy="3845016"/>
          </a:xfrm>
          <a:prstGeom prst="rect">
            <a:avLst/>
          </a:prstGeom>
        </p:spPr>
        <p:txBody>
          <a:bodyPr anchor="t" rtlCol="false" tIns="0" lIns="0" bIns="0" rIns="0">
            <a:spAutoFit/>
          </a:bodyPr>
          <a:lstStyle/>
          <a:p>
            <a:pPr>
              <a:lnSpc>
                <a:spcPts val="4369"/>
              </a:lnSpc>
            </a:pPr>
          </a:p>
          <a:p>
            <a:pPr marL="673911" indent="-336955" lvl="1">
              <a:lnSpc>
                <a:spcPts val="4369"/>
              </a:lnSpc>
              <a:buFont typeface="Arial"/>
              <a:buChar char="•"/>
            </a:pPr>
            <a:r>
              <a:rPr lang="en-US" sz="3121">
                <a:solidFill>
                  <a:srgbClr val="000000"/>
                </a:solidFill>
                <a:latin typeface="Nunito 1 Bold"/>
              </a:rPr>
              <a:t>Users can create accounts, providing personal information and lifestyle preferences, enabling them to browse ranked suggested roommate profiles, like and view other users, check mutual interest, and communicate with matches via WhatsApp integration, with account management for profile editing.</a:t>
            </a:r>
          </a:p>
          <a:p>
            <a:pPr>
              <a:lnSpc>
                <a:spcPts val="4369"/>
              </a:lnSpc>
            </a:pPr>
          </a:p>
          <a:p>
            <a:pPr>
              <a:lnSpc>
                <a:spcPts val="436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u="sng">
                <a:solidFill>
                  <a:srgbClr val="000000"/>
                </a:solidFill>
                <a:latin typeface="Fredoka One Bold"/>
                <a:hlinkClick r:id="rId9" action="ppaction://hlinksldjump"/>
              </a:rPr>
              <a:t>CONCLUSION</a:t>
            </a:r>
          </a:p>
        </p:txBody>
      </p:sp>
      <p:sp>
        <p:nvSpPr>
          <p:cNvPr name="Freeform 15" id="15"/>
          <p:cNvSpPr/>
          <p:nvPr/>
        </p:nvSpPr>
        <p:spPr>
          <a:xfrm flipH="false" flipV="false" rot="0">
            <a:off x="4596873" y="5143500"/>
            <a:ext cx="8895788" cy="4219620"/>
          </a:xfrm>
          <a:custGeom>
            <a:avLst/>
            <a:gdLst/>
            <a:ahLst/>
            <a:cxnLst/>
            <a:rect r="r" b="b" t="t" l="l"/>
            <a:pathLst>
              <a:path h="4219620" w="8895788">
                <a:moveTo>
                  <a:pt x="0" y="0"/>
                </a:moveTo>
                <a:lnTo>
                  <a:pt x="8895788" y="0"/>
                </a:lnTo>
                <a:lnTo>
                  <a:pt x="8895788" y="4219620"/>
                </a:lnTo>
                <a:lnTo>
                  <a:pt x="0" y="4219620"/>
                </a:lnTo>
                <a:lnTo>
                  <a:pt x="0" y="0"/>
                </a:lnTo>
                <a:close/>
              </a:path>
            </a:pathLst>
          </a:custGeom>
          <a:blipFill>
            <a:blip r:embed="rId10"/>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8116210"/>
            <a:chOff x="0" y="0"/>
            <a:chExt cx="4274726" cy="2137603"/>
          </a:xfrm>
        </p:grpSpPr>
        <p:sp>
          <p:nvSpPr>
            <p:cNvPr name="Freeform 6" id="6"/>
            <p:cNvSpPr/>
            <p:nvPr/>
          </p:nvSpPr>
          <p:spPr>
            <a:xfrm flipH="false" flipV="false" rot="0">
              <a:off x="0" y="0"/>
              <a:ext cx="4274726" cy="2137603"/>
            </a:xfrm>
            <a:custGeom>
              <a:avLst/>
              <a:gdLst/>
              <a:ahLst/>
              <a:cxnLst/>
              <a:rect r="r" b="b" t="t" l="l"/>
              <a:pathLst>
                <a:path h="2137603" w="4274726">
                  <a:moveTo>
                    <a:pt x="0" y="0"/>
                  </a:moveTo>
                  <a:lnTo>
                    <a:pt x="4274726" y="0"/>
                  </a:lnTo>
                  <a:lnTo>
                    <a:pt x="4274726" y="2137603"/>
                  </a:lnTo>
                  <a:lnTo>
                    <a:pt x="0" y="2137603"/>
                  </a:lnTo>
                  <a:close/>
                </a:path>
              </a:pathLst>
            </a:custGeom>
            <a:solidFill>
              <a:srgbClr val="F1F2F2"/>
            </a:solidFill>
          </p:spPr>
        </p:sp>
        <p:sp>
          <p:nvSpPr>
            <p:cNvPr name="TextBox 7" id="7"/>
            <p:cNvSpPr txBox="true"/>
            <p:nvPr/>
          </p:nvSpPr>
          <p:spPr>
            <a:xfrm>
              <a:off x="0" y="-38100"/>
              <a:ext cx="4274726" cy="217570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746212" y="2116180"/>
            <a:ext cx="14795575" cy="4248150"/>
          </a:xfrm>
          <a:prstGeom prst="rect">
            <a:avLst/>
          </a:prstGeom>
        </p:spPr>
        <p:txBody>
          <a:bodyPr anchor="t" rtlCol="false" tIns="0" lIns="0" bIns="0" rIns="0">
            <a:spAutoFit/>
          </a:bodyPr>
          <a:lstStyle/>
          <a:p>
            <a:pPr>
              <a:lnSpc>
                <a:spcPts val="4200"/>
              </a:lnSpc>
            </a:pPr>
          </a:p>
          <a:p>
            <a:pPr>
              <a:lnSpc>
                <a:spcPts val="4200"/>
              </a:lnSpc>
            </a:pPr>
            <a:r>
              <a:rPr lang="en-US" sz="3000">
                <a:solidFill>
                  <a:srgbClr val="000000"/>
                </a:solidFill>
                <a:latin typeface="Nunito 1 Bold"/>
              </a:rPr>
              <a:t>Based on the feedback questionnaire:</a:t>
            </a:r>
          </a:p>
          <a:p>
            <a:pPr>
              <a:lnSpc>
                <a:spcPts val="4200"/>
              </a:lnSpc>
            </a:pPr>
          </a:p>
          <a:p>
            <a:pPr marL="647702" indent="-323851" lvl="1">
              <a:lnSpc>
                <a:spcPts val="4200"/>
              </a:lnSpc>
              <a:buFont typeface="Arial"/>
              <a:buChar char="•"/>
            </a:pPr>
            <a:r>
              <a:rPr lang="en-US" sz="3000">
                <a:solidFill>
                  <a:srgbClr val="000000"/>
                </a:solidFill>
                <a:latin typeface="Nunito 1 Bold"/>
              </a:rPr>
              <a:t>It was also proved that the application can effectively connect individuals who had similar preferences regarding shared-housing and prevent bad roommate pairings among students at the University of the Philippines - Los Baños</a:t>
            </a:r>
          </a:p>
          <a:p>
            <a:pPr>
              <a:lnSpc>
                <a:spcPts val="4200"/>
              </a:lnSpc>
            </a:pPr>
          </a:p>
          <a:p>
            <a:pPr>
              <a:lnSpc>
                <a:spcPts val="4200"/>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u="sng">
                <a:solidFill>
                  <a:srgbClr val="000000"/>
                </a:solidFill>
                <a:latin typeface="Fredoka One Bold"/>
                <a:hlinkClick r:id="rId9" action="ppaction://hlinksldjump"/>
              </a:rPr>
              <a:t>CONCLUSION</a:t>
            </a:r>
          </a:p>
        </p:txBody>
      </p:sp>
      <p:sp>
        <p:nvSpPr>
          <p:cNvPr name="Freeform 15" id="15"/>
          <p:cNvSpPr/>
          <p:nvPr/>
        </p:nvSpPr>
        <p:spPr>
          <a:xfrm flipH="false" flipV="false" rot="0">
            <a:off x="1693984" y="5823317"/>
            <a:ext cx="6890055" cy="3413030"/>
          </a:xfrm>
          <a:custGeom>
            <a:avLst/>
            <a:gdLst/>
            <a:ahLst/>
            <a:cxnLst/>
            <a:rect r="r" b="b" t="t" l="l"/>
            <a:pathLst>
              <a:path h="3413030" w="6890055">
                <a:moveTo>
                  <a:pt x="0" y="0"/>
                </a:moveTo>
                <a:lnTo>
                  <a:pt x="6890055" y="0"/>
                </a:lnTo>
                <a:lnTo>
                  <a:pt x="6890055" y="3413031"/>
                </a:lnTo>
                <a:lnTo>
                  <a:pt x="0" y="3413031"/>
                </a:lnTo>
                <a:lnTo>
                  <a:pt x="0" y="0"/>
                </a:lnTo>
                <a:close/>
              </a:path>
            </a:pathLst>
          </a:custGeom>
          <a:blipFill>
            <a:blip r:embed="rId10"/>
            <a:stretch>
              <a:fillRect l="0" t="0" r="0" b="0"/>
            </a:stretch>
          </a:blipFill>
        </p:spPr>
      </p:sp>
      <p:sp>
        <p:nvSpPr>
          <p:cNvPr name="Freeform 16" id="16"/>
          <p:cNvSpPr/>
          <p:nvPr/>
        </p:nvSpPr>
        <p:spPr>
          <a:xfrm flipH="false" flipV="false" rot="0">
            <a:off x="9398606" y="5801365"/>
            <a:ext cx="6651828" cy="3456935"/>
          </a:xfrm>
          <a:custGeom>
            <a:avLst/>
            <a:gdLst/>
            <a:ahLst/>
            <a:cxnLst/>
            <a:rect r="r" b="b" t="t" l="l"/>
            <a:pathLst>
              <a:path h="3456935" w="6651828">
                <a:moveTo>
                  <a:pt x="0" y="0"/>
                </a:moveTo>
                <a:lnTo>
                  <a:pt x="6651828" y="0"/>
                </a:lnTo>
                <a:lnTo>
                  <a:pt x="6651828" y="3456935"/>
                </a:lnTo>
                <a:lnTo>
                  <a:pt x="0" y="3456935"/>
                </a:lnTo>
                <a:lnTo>
                  <a:pt x="0" y="0"/>
                </a:lnTo>
                <a:close/>
              </a:path>
            </a:pathLst>
          </a:custGeom>
          <a:blipFill>
            <a:blip r:embed="rId11"/>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29467" y="2225778"/>
            <a:ext cx="16230600" cy="3063875"/>
          </a:xfrm>
          <a:prstGeom prst="rect">
            <a:avLst/>
          </a:prstGeom>
        </p:spPr>
        <p:txBody>
          <a:bodyPr anchor="t" rtlCol="false" tIns="0" lIns="0" bIns="0" rIns="0">
            <a:spAutoFit/>
          </a:bodyPr>
          <a:lstStyle/>
          <a:p>
            <a:pPr>
              <a:lnSpc>
                <a:spcPts val="4899"/>
              </a:lnSpc>
            </a:pPr>
          </a:p>
          <a:p>
            <a:pPr marL="755649" indent="-377824" lvl="1">
              <a:lnSpc>
                <a:spcPts val="4899"/>
              </a:lnSpc>
              <a:buFont typeface="Arial"/>
              <a:buChar char="•"/>
            </a:pPr>
            <a:r>
              <a:rPr lang="en-US" sz="3499">
                <a:solidFill>
                  <a:srgbClr val="000000"/>
                </a:solidFill>
                <a:latin typeface="Nunito 1 Bold"/>
              </a:rPr>
              <a:t>The mobile application had an SUS score of 92.05 out of 100 and can be classified as above average.</a:t>
            </a:r>
          </a:p>
          <a:p>
            <a:pPr>
              <a:lnSpc>
                <a:spcPts val="4899"/>
              </a:lnSpc>
            </a:pPr>
          </a:p>
          <a:p>
            <a:pPr>
              <a:lnSpc>
                <a:spcPts val="489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CONCLUSION</a:t>
            </a:r>
          </a:p>
        </p:txBody>
      </p:sp>
      <p:sp>
        <p:nvSpPr>
          <p:cNvPr name="Freeform 15" id="15"/>
          <p:cNvSpPr/>
          <p:nvPr/>
        </p:nvSpPr>
        <p:spPr>
          <a:xfrm flipH="false" flipV="false" rot="0">
            <a:off x="2500534" y="4885406"/>
            <a:ext cx="13286932" cy="3597161"/>
          </a:xfrm>
          <a:custGeom>
            <a:avLst/>
            <a:gdLst/>
            <a:ahLst/>
            <a:cxnLst/>
            <a:rect r="r" b="b" t="t" l="l"/>
            <a:pathLst>
              <a:path h="3597161" w="13286932">
                <a:moveTo>
                  <a:pt x="0" y="0"/>
                </a:moveTo>
                <a:lnTo>
                  <a:pt x="13286932" y="0"/>
                </a:lnTo>
                <a:lnTo>
                  <a:pt x="13286932" y="3597162"/>
                </a:lnTo>
                <a:lnTo>
                  <a:pt x="0" y="3597162"/>
                </a:lnTo>
                <a:lnTo>
                  <a:pt x="0" y="0"/>
                </a:lnTo>
                <a:close/>
              </a:path>
            </a:pathLst>
          </a:custGeom>
          <a:blipFill>
            <a:blip r:embed="rId8"/>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797157" y="1505943"/>
            <a:ext cx="16677147" cy="7752357"/>
            <a:chOff x="0" y="0"/>
            <a:chExt cx="4392335" cy="2041773"/>
          </a:xfrm>
        </p:grpSpPr>
        <p:sp>
          <p:nvSpPr>
            <p:cNvPr name="Freeform 6" id="6"/>
            <p:cNvSpPr/>
            <p:nvPr/>
          </p:nvSpPr>
          <p:spPr>
            <a:xfrm flipH="false" flipV="false" rot="0">
              <a:off x="0" y="0"/>
              <a:ext cx="4392335" cy="2041773"/>
            </a:xfrm>
            <a:custGeom>
              <a:avLst/>
              <a:gdLst/>
              <a:ahLst/>
              <a:cxnLst/>
              <a:rect r="r" b="b" t="t" l="l"/>
              <a:pathLst>
                <a:path h="2041773" w="4392335">
                  <a:moveTo>
                    <a:pt x="0" y="0"/>
                  </a:moveTo>
                  <a:lnTo>
                    <a:pt x="4392335" y="0"/>
                  </a:lnTo>
                  <a:lnTo>
                    <a:pt x="4392335" y="2041773"/>
                  </a:lnTo>
                  <a:lnTo>
                    <a:pt x="0" y="2041773"/>
                  </a:lnTo>
                  <a:close/>
                </a:path>
              </a:pathLst>
            </a:custGeom>
            <a:solidFill>
              <a:srgbClr val="F1F2F2"/>
            </a:solidFill>
          </p:spPr>
        </p:sp>
        <p:sp>
          <p:nvSpPr>
            <p:cNvPr name="TextBox 7" id="7"/>
            <p:cNvSpPr txBox="true"/>
            <p:nvPr/>
          </p:nvSpPr>
          <p:spPr>
            <a:xfrm>
              <a:off x="0" y="-38100"/>
              <a:ext cx="4392335"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97157" y="2001927"/>
            <a:ext cx="16677147" cy="8244840"/>
          </a:xfrm>
          <a:prstGeom prst="rect">
            <a:avLst/>
          </a:prstGeom>
        </p:spPr>
        <p:txBody>
          <a:bodyPr anchor="t" rtlCol="false" tIns="0" lIns="0" bIns="0" rIns="0">
            <a:spAutoFit/>
          </a:bodyPr>
          <a:lstStyle/>
          <a:p>
            <a:pPr>
              <a:lnSpc>
                <a:spcPts val="5459"/>
              </a:lnSpc>
            </a:pPr>
          </a:p>
          <a:p>
            <a:pPr marL="842007" indent="-421003" lvl="1">
              <a:lnSpc>
                <a:spcPts val="5459"/>
              </a:lnSpc>
              <a:buFont typeface="Arial"/>
              <a:buChar char="•"/>
            </a:pPr>
            <a:r>
              <a:rPr lang="en-US" sz="3899">
                <a:solidFill>
                  <a:srgbClr val="000000"/>
                </a:solidFill>
                <a:latin typeface="Nunito 1 Bold"/>
              </a:rPr>
              <a:t>The scope of the application could be expanded aside from limiting it to students of UPLB.</a:t>
            </a:r>
          </a:p>
          <a:p>
            <a:pPr>
              <a:lnSpc>
                <a:spcPts val="5459"/>
              </a:lnSpc>
            </a:pPr>
          </a:p>
          <a:p>
            <a:pPr marL="842007" indent="-421003" lvl="1">
              <a:lnSpc>
                <a:spcPts val="5459"/>
              </a:lnSpc>
              <a:buFont typeface="Arial"/>
              <a:buChar char="•"/>
            </a:pPr>
            <a:r>
              <a:rPr lang="en-US" sz="3899">
                <a:solidFill>
                  <a:srgbClr val="000000"/>
                </a:solidFill>
                <a:latin typeface="Nunito 1 Bold"/>
              </a:rPr>
              <a:t>An admin panel could also be implemented to be able to manage the users within the application itself and without relying on the application overview or dashboard provided by Firebase.</a:t>
            </a:r>
          </a:p>
          <a:p>
            <a:pPr>
              <a:lnSpc>
                <a:spcPts val="5459"/>
              </a:lnSpc>
            </a:pPr>
          </a:p>
          <a:p>
            <a:pPr marL="842007" indent="-421003" lvl="1">
              <a:lnSpc>
                <a:spcPts val="5459"/>
              </a:lnSpc>
              <a:buFont typeface="Arial"/>
              <a:buChar char="•"/>
            </a:pPr>
            <a:r>
              <a:rPr lang="en-US" sz="3899">
                <a:solidFill>
                  <a:srgbClr val="000000"/>
                </a:solidFill>
                <a:latin typeface="Nunito 1 Bold"/>
              </a:rPr>
              <a:t>A better authentication process should be implemented since a lot of information from the users will be used by the application.</a:t>
            </a:r>
          </a:p>
          <a:p>
            <a:pPr>
              <a:lnSpc>
                <a:spcPts val="5739"/>
              </a:lnSpc>
            </a:pPr>
          </a:p>
          <a:p>
            <a:pPr>
              <a:lnSpc>
                <a:spcPts val="545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FUTURE WORK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797157" y="1505943"/>
            <a:ext cx="16677147" cy="7752357"/>
            <a:chOff x="0" y="0"/>
            <a:chExt cx="4392335" cy="2041773"/>
          </a:xfrm>
        </p:grpSpPr>
        <p:sp>
          <p:nvSpPr>
            <p:cNvPr name="Freeform 6" id="6"/>
            <p:cNvSpPr/>
            <p:nvPr/>
          </p:nvSpPr>
          <p:spPr>
            <a:xfrm flipH="false" flipV="false" rot="0">
              <a:off x="0" y="0"/>
              <a:ext cx="4392335" cy="2041773"/>
            </a:xfrm>
            <a:custGeom>
              <a:avLst/>
              <a:gdLst/>
              <a:ahLst/>
              <a:cxnLst/>
              <a:rect r="r" b="b" t="t" l="l"/>
              <a:pathLst>
                <a:path h="2041773" w="4392335">
                  <a:moveTo>
                    <a:pt x="0" y="0"/>
                  </a:moveTo>
                  <a:lnTo>
                    <a:pt x="4392335" y="0"/>
                  </a:lnTo>
                  <a:lnTo>
                    <a:pt x="4392335" y="2041773"/>
                  </a:lnTo>
                  <a:lnTo>
                    <a:pt x="0" y="2041773"/>
                  </a:lnTo>
                  <a:close/>
                </a:path>
              </a:pathLst>
            </a:custGeom>
            <a:solidFill>
              <a:srgbClr val="F1F2F2"/>
            </a:solidFill>
          </p:spPr>
        </p:sp>
        <p:sp>
          <p:nvSpPr>
            <p:cNvPr name="TextBox 7" id="7"/>
            <p:cNvSpPr txBox="true"/>
            <p:nvPr/>
          </p:nvSpPr>
          <p:spPr>
            <a:xfrm>
              <a:off x="0" y="-38100"/>
              <a:ext cx="4392335"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97157" y="2011452"/>
            <a:ext cx="16677147" cy="7718425"/>
          </a:xfrm>
          <a:prstGeom prst="rect">
            <a:avLst/>
          </a:prstGeom>
        </p:spPr>
        <p:txBody>
          <a:bodyPr anchor="t" rtlCol="false" tIns="0" lIns="0" bIns="0" rIns="0">
            <a:spAutoFit/>
          </a:bodyPr>
          <a:lstStyle/>
          <a:p>
            <a:pPr>
              <a:lnSpc>
                <a:spcPts val="5599"/>
              </a:lnSpc>
            </a:pPr>
          </a:p>
          <a:p>
            <a:pPr marL="863596" indent="-431798" lvl="1">
              <a:lnSpc>
                <a:spcPts val="5599"/>
              </a:lnSpc>
              <a:buFont typeface="Arial"/>
              <a:buChar char="•"/>
            </a:pPr>
            <a:r>
              <a:rPr lang="en-US" sz="3999">
                <a:solidFill>
                  <a:srgbClr val="000000"/>
                </a:solidFill>
                <a:latin typeface="Nunito 1 Bold"/>
              </a:rPr>
              <a:t>Improve scalability by upgrading from the Spark plan to the Blaze plan in utilizing Firebase and Cloud Firestore.</a:t>
            </a:r>
          </a:p>
          <a:p>
            <a:pPr>
              <a:lnSpc>
                <a:spcPts val="5599"/>
              </a:lnSpc>
            </a:pPr>
          </a:p>
          <a:p>
            <a:pPr marL="863596" indent="-431798" lvl="1">
              <a:lnSpc>
                <a:spcPts val="5599"/>
              </a:lnSpc>
              <a:buFont typeface="Arial"/>
              <a:buChar char="•"/>
            </a:pPr>
            <a:r>
              <a:rPr lang="en-US" sz="3999">
                <a:solidFill>
                  <a:srgbClr val="000000"/>
                </a:solidFill>
                <a:latin typeface="Nunito 1 Bold"/>
              </a:rPr>
              <a:t>Provide a list of suggested living spaces to streamline not only the roommate-finding process but also the housing selection process.</a:t>
            </a:r>
          </a:p>
          <a:p>
            <a:pPr>
              <a:lnSpc>
                <a:spcPts val="5599"/>
              </a:lnSpc>
            </a:pPr>
          </a:p>
          <a:p>
            <a:pPr marL="863596" indent="-431798" lvl="1">
              <a:lnSpc>
                <a:spcPts val="5599"/>
              </a:lnSpc>
              <a:buFont typeface="Arial"/>
              <a:buChar char="•"/>
            </a:pPr>
            <a:r>
              <a:rPr lang="en-US" sz="3999">
                <a:solidFill>
                  <a:srgbClr val="000000"/>
                </a:solidFill>
                <a:latin typeface="Nunito 1 Bold"/>
              </a:rPr>
              <a:t> The design can be improved for a more engaging experience. Better error-handling and a smoother routing process could also be implemented.</a:t>
            </a:r>
          </a:p>
          <a:p>
            <a:pPr>
              <a:lnSpc>
                <a:spcPts val="5599"/>
              </a:lnSpc>
            </a:pPr>
          </a:p>
        </p:txBody>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FUTURE WORK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28700" y="1505943"/>
            <a:ext cx="16230600" cy="6382179"/>
            <a:chOff x="0" y="0"/>
            <a:chExt cx="4274726" cy="1680903"/>
          </a:xfrm>
        </p:grpSpPr>
        <p:sp>
          <p:nvSpPr>
            <p:cNvPr name="Freeform 7" id="7"/>
            <p:cNvSpPr/>
            <p:nvPr/>
          </p:nvSpPr>
          <p:spPr>
            <a:xfrm flipH="false" flipV="false" rot="0">
              <a:off x="0" y="0"/>
              <a:ext cx="4274726" cy="1680903"/>
            </a:xfrm>
            <a:custGeom>
              <a:avLst/>
              <a:gdLst/>
              <a:ahLst/>
              <a:cxnLst/>
              <a:rect r="r" b="b" t="t" l="l"/>
              <a:pathLst>
                <a:path h="1680903" w="4274726">
                  <a:moveTo>
                    <a:pt x="0" y="0"/>
                  </a:moveTo>
                  <a:lnTo>
                    <a:pt x="4274726" y="0"/>
                  </a:lnTo>
                  <a:lnTo>
                    <a:pt x="4274726" y="1680903"/>
                  </a:lnTo>
                  <a:lnTo>
                    <a:pt x="0" y="1680903"/>
                  </a:lnTo>
                  <a:close/>
                </a:path>
              </a:pathLst>
            </a:custGeom>
            <a:solidFill>
              <a:srgbClr val="F1F2F2"/>
            </a:solidFill>
          </p:spPr>
        </p:sp>
        <p:sp>
          <p:nvSpPr>
            <p:cNvPr name="TextBox 8" id="8"/>
            <p:cNvSpPr txBox="true"/>
            <p:nvPr/>
          </p:nvSpPr>
          <p:spPr>
            <a:xfrm>
              <a:off x="0" y="-38100"/>
              <a:ext cx="4274726" cy="171900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272999" y="687305"/>
            <a:ext cx="9742003" cy="1730229"/>
            <a:chOff x="0" y="0"/>
            <a:chExt cx="2565795" cy="455698"/>
          </a:xfrm>
        </p:grpSpPr>
        <p:sp>
          <p:nvSpPr>
            <p:cNvPr name="Freeform 10" id="10"/>
            <p:cNvSpPr/>
            <p:nvPr/>
          </p:nvSpPr>
          <p:spPr>
            <a:xfrm flipH="false" flipV="false" rot="0">
              <a:off x="0" y="0"/>
              <a:ext cx="2565795" cy="455698"/>
            </a:xfrm>
            <a:custGeom>
              <a:avLst/>
              <a:gdLst/>
              <a:ahLst/>
              <a:cxnLst/>
              <a:rect r="r" b="b" t="t" l="l"/>
              <a:pathLst>
                <a:path h="455698" w="2565795">
                  <a:moveTo>
                    <a:pt x="0" y="0"/>
                  </a:moveTo>
                  <a:lnTo>
                    <a:pt x="2565795" y="0"/>
                  </a:lnTo>
                  <a:lnTo>
                    <a:pt x="2565795"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565795"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76611" y="8801100"/>
            <a:ext cx="19974273" cy="1861295"/>
            <a:chOff x="0" y="0"/>
            <a:chExt cx="5260714" cy="490218"/>
          </a:xfrm>
        </p:grpSpPr>
        <p:sp>
          <p:nvSpPr>
            <p:cNvPr name="Freeform 13" id="13"/>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4" id="14"/>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6"/>
                </a:lnTo>
                <a:lnTo>
                  <a:pt x="0" y="1049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IMAGES USED</a:t>
            </a:r>
          </a:p>
        </p:txBody>
      </p:sp>
      <p:sp>
        <p:nvSpPr>
          <p:cNvPr name="TextBox 17" id="17"/>
          <p:cNvSpPr txBox="true"/>
          <p:nvPr/>
        </p:nvSpPr>
        <p:spPr>
          <a:xfrm rot="0">
            <a:off x="1028700" y="2589055"/>
            <a:ext cx="16230600" cy="5117154"/>
          </a:xfrm>
          <a:prstGeom prst="rect">
            <a:avLst/>
          </a:prstGeom>
        </p:spPr>
        <p:txBody>
          <a:bodyPr anchor="t" rtlCol="false" tIns="0" lIns="0" bIns="0" rIns="0">
            <a:spAutoFit/>
          </a:bodyPr>
          <a:lstStyle/>
          <a:p>
            <a:pPr marL="628752" indent="-314376" lvl="1">
              <a:lnSpc>
                <a:spcPts val="4077"/>
              </a:lnSpc>
              <a:buFont typeface="Arial"/>
              <a:buChar char="•"/>
            </a:pPr>
            <a:r>
              <a:rPr lang="en-US" sz="2912">
                <a:solidFill>
                  <a:srgbClr val="000000"/>
                </a:solidFill>
                <a:latin typeface="Nunito 2"/>
              </a:rPr>
              <a:t>https://en.wikipedia.org/wiki/University_of_the_Philippines_Los_Ba%C3%B1os</a:t>
            </a:r>
          </a:p>
          <a:p>
            <a:pPr marL="628752" indent="-314376" lvl="1">
              <a:lnSpc>
                <a:spcPts val="4077"/>
              </a:lnSpc>
              <a:buFont typeface="Arial"/>
              <a:buChar char="•"/>
            </a:pPr>
            <a:r>
              <a:rPr lang="en-US" sz="2912">
                <a:solidFill>
                  <a:srgbClr val="000000"/>
                </a:solidFill>
                <a:latin typeface="Nunito 2"/>
              </a:rPr>
              <a:t>https://www.eileenwynnephd.com/blog/college-roommate-relationships-101-6-rules-to-rock-your-freshman-year-together</a:t>
            </a:r>
          </a:p>
          <a:p>
            <a:pPr marL="628752" indent="-314376" lvl="1">
              <a:lnSpc>
                <a:spcPts val="4077"/>
              </a:lnSpc>
              <a:buFont typeface="Arial"/>
              <a:buChar char="•"/>
            </a:pPr>
            <a:r>
              <a:rPr lang="en-US" sz="2912">
                <a:solidFill>
                  <a:srgbClr val="000000"/>
                </a:solidFill>
                <a:latin typeface="Nunito 2"/>
              </a:rPr>
              <a:t>https://www.opensourceforu.com/2018/08/an-introduction-to-open-source-platforms-for-developing-mobile-applications/</a:t>
            </a:r>
          </a:p>
          <a:p>
            <a:pPr marL="628752" indent="-314376" lvl="1">
              <a:lnSpc>
                <a:spcPts val="4077"/>
              </a:lnSpc>
              <a:buFont typeface="Arial"/>
              <a:buChar char="•"/>
            </a:pPr>
            <a:r>
              <a:rPr lang="en-US" sz="2912">
                <a:solidFill>
                  <a:srgbClr val="000000"/>
                </a:solidFill>
                <a:latin typeface="Nunito 2"/>
              </a:rPr>
              <a:t>https://iconduck.com/icons/60851/android-studio</a:t>
            </a:r>
          </a:p>
          <a:p>
            <a:pPr marL="628752" indent="-314376" lvl="1">
              <a:lnSpc>
                <a:spcPts val="4077"/>
              </a:lnSpc>
              <a:buFont typeface="Arial"/>
              <a:buChar char="•"/>
            </a:pPr>
            <a:r>
              <a:rPr lang="en-US" sz="2912">
                <a:solidFill>
                  <a:srgbClr val="000000"/>
                </a:solidFill>
                <a:latin typeface="Nunito 2"/>
              </a:rPr>
              <a:t>https://iconduck.com/icons/94312/flutter</a:t>
            </a:r>
          </a:p>
          <a:p>
            <a:pPr marL="628752" indent="-314376" lvl="1">
              <a:lnSpc>
                <a:spcPts val="4077"/>
              </a:lnSpc>
              <a:buFont typeface="Arial"/>
              <a:buChar char="•"/>
            </a:pPr>
            <a:r>
              <a:rPr lang="en-US" sz="2912">
                <a:solidFill>
                  <a:srgbClr val="000000"/>
                </a:solidFill>
                <a:latin typeface="Nunito 2"/>
              </a:rPr>
              <a:t>https://www.iconfinder.com/icons/1175544/firebase_google_icon</a:t>
            </a:r>
          </a:p>
          <a:p>
            <a:pPr marL="628752" indent="-314376" lvl="1">
              <a:lnSpc>
                <a:spcPts val="4077"/>
              </a:lnSpc>
              <a:buFont typeface="Arial"/>
              <a:buChar char="•"/>
            </a:pPr>
            <a:r>
              <a:rPr lang="en-US" sz="2912">
                <a:solidFill>
                  <a:srgbClr val="000000"/>
                </a:solidFill>
                <a:latin typeface="Nunito 2"/>
              </a:rPr>
              <a:t>https://iconduck.com/icons/101938/file-type-firestore</a:t>
            </a:r>
          </a:p>
          <a:p>
            <a:pPr marL="628752" indent="-314376" lvl="1">
              <a:lnSpc>
                <a:spcPts val="4077"/>
              </a:lnSpc>
              <a:buFont typeface="Arial"/>
              <a:buChar char="•"/>
            </a:pPr>
            <a:r>
              <a:rPr lang="en-US" sz="2912">
                <a:solidFill>
                  <a:srgbClr val="000000"/>
                </a:solidFill>
                <a:latin typeface="Nunito 2"/>
              </a:rPr>
              <a:t>https://commons.wikimedia.org/wiki/File:WhatsApp_icon.png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205545" y="1772803"/>
            <a:ext cx="15876909" cy="4421500"/>
          </a:xfrm>
          <a:prstGeom prst="rect">
            <a:avLst/>
          </a:prstGeom>
        </p:spPr>
        <p:txBody>
          <a:bodyPr anchor="t" rtlCol="false" tIns="0" lIns="0" bIns="0" rIns="0">
            <a:spAutoFit/>
          </a:bodyPr>
          <a:lstStyle/>
          <a:p>
            <a:pPr algn="ctr">
              <a:lnSpc>
                <a:spcPts val="8820"/>
              </a:lnSpc>
            </a:pPr>
            <a:r>
              <a:rPr lang="en-US" sz="6300">
                <a:solidFill>
                  <a:srgbClr val="000000"/>
                </a:solidFill>
                <a:latin typeface="Fredoka One Bold"/>
              </a:rPr>
              <a:t>BUNKUP : A CONTENT-BASED FILTERING MOBILE</a:t>
            </a:r>
          </a:p>
          <a:p>
            <a:pPr algn="ctr">
              <a:lnSpc>
                <a:spcPts val="8820"/>
              </a:lnSpc>
            </a:pPr>
            <a:r>
              <a:rPr lang="en-US" sz="6300">
                <a:solidFill>
                  <a:srgbClr val="000000"/>
                </a:solidFill>
                <a:latin typeface="Fredoka One Bold"/>
              </a:rPr>
              <a:t>Application for Roommate Finding in UPLB</a:t>
            </a:r>
          </a:p>
        </p:txBody>
      </p:sp>
      <p:sp>
        <p:nvSpPr>
          <p:cNvPr name="TextBox 11" id="11"/>
          <p:cNvSpPr txBox="true"/>
          <p:nvPr/>
        </p:nvSpPr>
        <p:spPr>
          <a:xfrm rot="0">
            <a:off x="3677751" y="6679232"/>
            <a:ext cx="10932497" cy="685391"/>
          </a:xfrm>
          <a:prstGeom prst="rect">
            <a:avLst/>
          </a:prstGeom>
        </p:spPr>
        <p:txBody>
          <a:bodyPr anchor="t" rtlCol="false" tIns="0" lIns="0" bIns="0" rIns="0">
            <a:spAutoFit/>
          </a:bodyPr>
          <a:lstStyle/>
          <a:p>
            <a:pPr algn="ctr">
              <a:lnSpc>
                <a:spcPts val="5604"/>
              </a:lnSpc>
            </a:pPr>
            <a:r>
              <a:rPr lang="en-US" sz="4002">
                <a:solidFill>
                  <a:srgbClr val="000000"/>
                </a:solidFill>
                <a:latin typeface="Nunito 1 Bold"/>
              </a:rPr>
              <a:t>Fritzgerald M. Urbano and Concepcion L. Khan</a:t>
            </a:r>
          </a:p>
        </p:txBody>
      </p:sp>
      <p:sp>
        <p:nvSpPr>
          <p:cNvPr name="TextBox 12" id="12"/>
          <p:cNvSpPr txBox="true"/>
          <p:nvPr/>
        </p:nvSpPr>
        <p:spPr>
          <a:xfrm rot="0">
            <a:off x="1028700"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1"/>
              </a:rPr>
              <a:t>CMSC 190-2</a:t>
            </a:r>
          </a:p>
        </p:txBody>
      </p:sp>
      <p:sp>
        <p:nvSpPr>
          <p:cNvPr name="TextBox 13" id="13"/>
          <p:cNvSpPr txBox="true"/>
          <p:nvPr/>
        </p:nvSpPr>
        <p:spPr>
          <a:xfrm rot="0">
            <a:off x="10164629" y="8743950"/>
            <a:ext cx="7094671"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1"/>
              </a:rPr>
              <a:t>University of the Philippines - Los Baños</a:t>
            </a:r>
          </a:p>
        </p:txBody>
      </p:sp>
      <p:sp>
        <p:nvSpPr>
          <p:cNvPr name="Freeform 14" id="14"/>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05943"/>
            <a:ext cx="16230600" cy="7752357"/>
            <a:chOff x="0" y="0"/>
            <a:chExt cx="4274726" cy="2041773"/>
          </a:xfrm>
        </p:grpSpPr>
        <p:sp>
          <p:nvSpPr>
            <p:cNvPr name="Freeform 3" id="3"/>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4" id="4"/>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09662" y="0"/>
            <a:ext cx="20507325" cy="10287000"/>
            <a:chOff x="0" y="0"/>
            <a:chExt cx="27343100" cy="13716000"/>
          </a:xfrm>
        </p:grpSpPr>
        <p:sp>
          <p:nvSpPr>
            <p:cNvPr name="Freeform 6" id="6"/>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90762" y="6108518"/>
            <a:ext cx="3344482" cy="3032330"/>
          </a:xfrm>
          <a:custGeom>
            <a:avLst/>
            <a:gdLst/>
            <a:ahLst/>
            <a:cxnLst/>
            <a:rect r="r" b="b" t="t" l="l"/>
            <a:pathLst>
              <a:path h="3032330" w="3344482">
                <a:moveTo>
                  <a:pt x="0" y="0"/>
                </a:moveTo>
                <a:lnTo>
                  <a:pt x="3344482" y="0"/>
                </a:lnTo>
                <a:lnTo>
                  <a:pt x="3344482" y="3032330"/>
                </a:lnTo>
                <a:lnTo>
                  <a:pt x="0" y="3032330"/>
                </a:lnTo>
                <a:lnTo>
                  <a:pt x="0" y="0"/>
                </a:lnTo>
                <a:close/>
              </a:path>
            </a:pathLst>
          </a:custGeom>
          <a:blipFill>
            <a:blip r:embed="rId9"/>
            <a:stretch>
              <a:fillRect l="0" t="0" r="0" b="0"/>
            </a:stretch>
          </a:blipFill>
        </p:spPr>
      </p:sp>
      <p:sp>
        <p:nvSpPr>
          <p:cNvPr name="Freeform 14" id="14"/>
          <p:cNvSpPr/>
          <p:nvPr/>
        </p:nvSpPr>
        <p:spPr>
          <a:xfrm flipH="false" flipV="false" rot="0">
            <a:off x="1293320" y="3219561"/>
            <a:ext cx="3974692" cy="2651120"/>
          </a:xfrm>
          <a:custGeom>
            <a:avLst/>
            <a:gdLst/>
            <a:ahLst/>
            <a:cxnLst/>
            <a:rect r="r" b="b" t="t" l="l"/>
            <a:pathLst>
              <a:path h="2651120" w="3974692">
                <a:moveTo>
                  <a:pt x="0" y="0"/>
                </a:moveTo>
                <a:lnTo>
                  <a:pt x="3974693" y="0"/>
                </a:lnTo>
                <a:lnTo>
                  <a:pt x="3974693" y="2651120"/>
                </a:lnTo>
                <a:lnTo>
                  <a:pt x="0" y="2651120"/>
                </a:lnTo>
                <a:lnTo>
                  <a:pt x="0" y="0"/>
                </a:lnTo>
                <a:close/>
              </a:path>
            </a:pathLst>
          </a:custGeom>
          <a:blipFill>
            <a:blip r:embed="rId10"/>
            <a:stretch>
              <a:fillRect l="0" t="0" r="0" b="0"/>
            </a:stretch>
          </a:blipFill>
        </p:spPr>
      </p:sp>
      <p:sp>
        <p:nvSpPr>
          <p:cNvPr name="Freeform 15" id="15"/>
          <p:cNvSpPr/>
          <p:nvPr/>
        </p:nvSpPr>
        <p:spPr>
          <a:xfrm flipH="false" flipV="false" rot="0">
            <a:off x="5704511" y="3219561"/>
            <a:ext cx="3975911" cy="2651120"/>
          </a:xfrm>
          <a:custGeom>
            <a:avLst/>
            <a:gdLst/>
            <a:ahLst/>
            <a:cxnLst/>
            <a:rect r="r" b="b" t="t" l="l"/>
            <a:pathLst>
              <a:path h="2651120" w="3975911">
                <a:moveTo>
                  <a:pt x="0" y="0"/>
                </a:moveTo>
                <a:lnTo>
                  <a:pt x="3975912" y="0"/>
                </a:lnTo>
                <a:lnTo>
                  <a:pt x="3975912" y="2651120"/>
                </a:lnTo>
                <a:lnTo>
                  <a:pt x="0" y="2651120"/>
                </a:lnTo>
                <a:lnTo>
                  <a:pt x="0" y="0"/>
                </a:lnTo>
                <a:close/>
              </a:path>
            </a:pathLst>
          </a:custGeom>
          <a:blipFill>
            <a:blip r:embed="rId11"/>
            <a:stretch>
              <a:fillRect l="0" t="-5803" r="0" b="-5803"/>
            </a:stretch>
          </a:blipFill>
        </p:spPr>
      </p:sp>
      <p:sp>
        <p:nvSpPr>
          <p:cNvPr name="TextBox 16" id="16"/>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BACKGROUND</a:t>
            </a:r>
          </a:p>
        </p:txBody>
      </p:sp>
      <p:sp>
        <p:nvSpPr>
          <p:cNvPr name="TextBox 17" id="17"/>
          <p:cNvSpPr txBox="true"/>
          <p:nvPr/>
        </p:nvSpPr>
        <p:spPr>
          <a:xfrm rot="0">
            <a:off x="10416425" y="3074481"/>
            <a:ext cx="6282574" cy="5898607"/>
          </a:xfrm>
          <a:prstGeom prst="rect">
            <a:avLst/>
          </a:prstGeom>
        </p:spPr>
        <p:txBody>
          <a:bodyPr anchor="t" rtlCol="false" tIns="0" lIns="0" bIns="0" rIns="0">
            <a:spAutoFit/>
          </a:bodyPr>
          <a:lstStyle/>
          <a:p>
            <a:pPr algn="ctr">
              <a:lnSpc>
                <a:spcPts val="6679"/>
              </a:lnSpc>
              <a:spcBef>
                <a:spcPct val="0"/>
              </a:spcBef>
            </a:pPr>
            <a:r>
              <a:rPr lang="en-US" sz="4771">
                <a:solidFill>
                  <a:srgbClr val="000000"/>
                </a:solidFill>
                <a:latin typeface="Nunito 2 Bold"/>
              </a:rPr>
              <a:t>Need for a dedicated mobile application specifically designed for roommate finding at the University of the Philippines Los Baños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42937" y="2850859"/>
            <a:ext cx="15602127" cy="3980180"/>
          </a:xfrm>
          <a:prstGeom prst="rect">
            <a:avLst/>
          </a:prstGeom>
        </p:spPr>
        <p:txBody>
          <a:bodyPr anchor="t" rtlCol="false" tIns="0" lIns="0" bIns="0" rIns="0">
            <a:spAutoFit/>
          </a:bodyPr>
          <a:lstStyle/>
          <a:p>
            <a:pPr>
              <a:lnSpc>
                <a:spcPts val="5319"/>
              </a:lnSpc>
            </a:pPr>
            <a:r>
              <a:rPr lang="en-US" sz="3799">
                <a:solidFill>
                  <a:srgbClr val="000000"/>
                </a:solidFill>
                <a:latin typeface="Nunito 1 Bold"/>
              </a:rPr>
              <a:t>General objective of the study aims to develop a mobile application for roommate finding by utilizing content-based filtering and existing roommate pairing application features. The study also aims to provide an effective way in finding an ideal roommate for an individual based on their preferences.    </a:t>
            </a:r>
          </a:p>
          <a:p>
            <a:pPr>
              <a:lnSpc>
                <a:spcPts val="5319"/>
              </a:lnSpc>
            </a:pPr>
          </a:p>
        </p:txBody>
      </p:sp>
      <p:sp>
        <p:nvSpPr>
          <p:cNvPr name="Freeform 12" id="12"/>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OBJECTIVES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7752357"/>
            <a:chOff x="0" y="0"/>
            <a:chExt cx="4274726" cy="2041773"/>
          </a:xfrm>
        </p:grpSpPr>
        <p:sp>
          <p:nvSpPr>
            <p:cNvPr name="Freeform 6" id="6"/>
            <p:cNvSpPr/>
            <p:nvPr/>
          </p:nvSpPr>
          <p:spPr>
            <a:xfrm flipH="false" flipV="false" rot="0">
              <a:off x="0" y="0"/>
              <a:ext cx="4274726" cy="2041773"/>
            </a:xfrm>
            <a:custGeom>
              <a:avLst/>
              <a:gdLst/>
              <a:ahLst/>
              <a:cxnLst/>
              <a:rect r="r" b="b" t="t" l="l"/>
              <a:pathLst>
                <a:path h="2041773" w="4274726">
                  <a:moveTo>
                    <a:pt x="0" y="0"/>
                  </a:moveTo>
                  <a:lnTo>
                    <a:pt x="4274726" y="0"/>
                  </a:lnTo>
                  <a:lnTo>
                    <a:pt x="4274726" y="2041773"/>
                  </a:lnTo>
                  <a:lnTo>
                    <a:pt x="0" y="2041773"/>
                  </a:lnTo>
                  <a:close/>
                </a:path>
              </a:pathLst>
            </a:custGeom>
            <a:solidFill>
              <a:srgbClr val="F1F2F2"/>
            </a:solidFill>
          </p:spPr>
        </p:sp>
        <p:sp>
          <p:nvSpPr>
            <p:cNvPr name="TextBox 7" id="7"/>
            <p:cNvSpPr txBox="true"/>
            <p:nvPr/>
          </p:nvSpPr>
          <p:spPr>
            <a:xfrm>
              <a:off x="0" y="-38100"/>
              <a:ext cx="4274726" cy="20798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2589631"/>
            <a:ext cx="16230600" cy="6159500"/>
          </a:xfrm>
          <a:prstGeom prst="rect">
            <a:avLst/>
          </a:prstGeom>
        </p:spPr>
        <p:txBody>
          <a:bodyPr anchor="t" rtlCol="false" tIns="0" lIns="0" bIns="0" rIns="0">
            <a:spAutoFit/>
          </a:bodyPr>
          <a:lstStyle/>
          <a:p>
            <a:pPr marL="755649" indent="-377824" lvl="1">
              <a:lnSpc>
                <a:spcPts val="4899"/>
              </a:lnSpc>
              <a:buFont typeface="Arial"/>
              <a:buChar char="•"/>
            </a:pPr>
            <a:r>
              <a:rPr lang="en-US" sz="3499" u="sng">
                <a:solidFill>
                  <a:srgbClr val="000000"/>
                </a:solidFill>
                <a:latin typeface="Nunito 1 Bold"/>
                <a:hlinkClick r:id="rId5" action="ppaction://hlinksldjump"/>
              </a:rPr>
              <a:t>develop a mobile application using Flutter and Firebase for roommate-finding;</a:t>
            </a:r>
          </a:p>
          <a:p>
            <a:pPr>
              <a:lnSpc>
                <a:spcPts val="4899"/>
              </a:lnSpc>
            </a:pPr>
          </a:p>
          <a:p>
            <a:pPr marL="755649" indent="-377824" lvl="1">
              <a:lnSpc>
                <a:spcPts val="4899"/>
              </a:lnSpc>
              <a:buFont typeface="Arial"/>
              <a:buChar char="•"/>
            </a:pPr>
            <a:r>
              <a:rPr lang="en-US" sz="3499" u="sng">
                <a:solidFill>
                  <a:srgbClr val="000000"/>
                </a:solidFill>
                <a:latin typeface="Nunito 1 Bold"/>
                <a:hlinkClick r:id="rId6" action="ppaction://hlinksldjump"/>
              </a:rPr>
              <a:t>apply content-based filtering and features on the roommate-finding mobile application that are used by existing matchmaking applications for matching two individuals</a:t>
            </a:r>
          </a:p>
          <a:p>
            <a:pPr>
              <a:lnSpc>
                <a:spcPts val="4899"/>
              </a:lnSpc>
            </a:pPr>
          </a:p>
          <a:p>
            <a:pPr marL="755649" indent="-377824" lvl="1">
              <a:lnSpc>
                <a:spcPts val="4899"/>
              </a:lnSpc>
              <a:buFont typeface="Arial"/>
              <a:buChar char="•"/>
            </a:pPr>
            <a:r>
              <a:rPr lang="en-US" sz="3499" u="sng">
                <a:solidFill>
                  <a:srgbClr val="000000"/>
                </a:solidFill>
                <a:latin typeface="Nunito 1 Bold"/>
                <a:hlinkClick r:id="rId7" action="ppaction://hlinksldjump"/>
              </a:rPr>
              <a:t>connect individuals with similar lifestyle preference regarding shared-housing using the roommate-finding mobile application;</a:t>
            </a:r>
          </a:p>
          <a:p>
            <a:pPr>
              <a:lnSpc>
                <a:spcPts val="4899"/>
              </a:lnSpc>
            </a:pPr>
          </a:p>
        </p:txBody>
      </p:sp>
      <p:sp>
        <p:nvSpPr>
          <p:cNvPr name="Freeform 12" id="12"/>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3273425"/>
            <a:ext cx="16230600" cy="3683000"/>
          </a:xfrm>
          <a:prstGeom prst="rect">
            <a:avLst/>
          </a:prstGeom>
        </p:spPr>
        <p:txBody>
          <a:bodyPr anchor="t" rtlCol="false" tIns="0" lIns="0" bIns="0" rIns="0">
            <a:spAutoFit/>
          </a:bodyPr>
          <a:lstStyle/>
          <a:p>
            <a:pPr marL="755649" indent="-377824" lvl="1">
              <a:lnSpc>
                <a:spcPts val="4899"/>
              </a:lnSpc>
              <a:buFont typeface="Arial"/>
              <a:buChar char="•"/>
            </a:pPr>
            <a:r>
              <a:rPr lang="en-US" sz="3499" u="sng">
                <a:solidFill>
                  <a:srgbClr val="000000"/>
                </a:solidFill>
                <a:latin typeface="Nunito 1 Bold"/>
                <a:hlinkClick r:id="rId4" action="ppaction://hlinksldjump"/>
              </a:rPr>
              <a:t>conduct the testing of the roommate-finding mobile application on students of University of the Philippines - Los Baños;</a:t>
            </a:r>
          </a:p>
          <a:p>
            <a:pPr>
              <a:lnSpc>
                <a:spcPts val="4899"/>
              </a:lnSpc>
            </a:pPr>
          </a:p>
          <a:p>
            <a:pPr marL="755649" indent="-377824" lvl="1">
              <a:lnSpc>
                <a:spcPts val="4899"/>
              </a:lnSpc>
              <a:buFont typeface="Arial"/>
              <a:buChar char="•"/>
            </a:pPr>
            <a:r>
              <a:rPr lang="en-US" sz="3499" u="sng">
                <a:solidFill>
                  <a:srgbClr val="000000"/>
                </a:solidFill>
                <a:latin typeface="Nunito 1 Bold"/>
                <a:hlinkClick r:id="rId4" action="ppaction://hlinksldjump"/>
              </a:rPr>
              <a:t>utilize the System Usability Scale to assess the usability of the roommate-finding mobile application</a:t>
            </a:r>
          </a:p>
          <a:p>
            <a:pPr>
              <a:lnSpc>
                <a:spcPts val="4899"/>
              </a:lnSpc>
            </a:pPr>
          </a:p>
        </p:txBody>
      </p:sp>
      <p:sp>
        <p:nvSpPr>
          <p:cNvPr name="Freeform 12" id="12"/>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4714686" y="3660235"/>
            <a:ext cx="2211086" cy="2222197"/>
          </a:xfrm>
          <a:custGeom>
            <a:avLst/>
            <a:gdLst/>
            <a:ahLst/>
            <a:cxnLst/>
            <a:rect r="r" b="b" t="t" l="l"/>
            <a:pathLst>
              <a:path h="2222197" w="2211086">
                <a:moveTo>
                  <a:pt x="0" y="0"/>
                </a:moveTo>
                <a:lnTo>
                  <a:pt x="2211086" y="0"/>
                </a:lnTo>
                <a:lnTo>
                  <a:pt x="2211086" y="2222197"/>
                </a:lnTo>
                <a:lnTo>
                  <a:pt x="0" y="2222197"/>
                </a:lnTo>
                <a:lnTo>
                  <a:pt x="0" y="0"/>
                </a:lnTo>
                <a:close/>
              </a:path>
            </a:pathLst>
          </a:custGeom>
          <a:blipFill>
            <a:blip r:embed="rId9"/>
            <a:stretch>
              <a:fillRect l="0" t="-11526" r="0" b="-11526"/>
            </a:stretch>
          </a:blipFill>
        </p:spPr>
      </p:sp>
      <p:sp>
        <p:nvSpPr>
          <p:cNvPr name="Freeform 14" id="14"/>
          <p:cNvSpPr/>
          <p:nvPr/>
        </p:nvSpPr>
        <p:spPr>
          <a:xfrm flipH="false" flipV="false" rot="0">
            <a:off x="8232855" y="3658170"/>
            <a:ext cx="1621915" cy="2224262"/>
          </a:xfrm>
          <a:custGeom>
            <a:avLst/>
            <a:gdLst/>
            <a:ahLst/>
            <a:cxnLst/>
            <a:rect r="r" b="b" t="t" l="l"/>
            <a:pathLst>
              <a:path h="2224262" w="1621915">
                <a:moveTo>
                  <a:pt x="0" y="0"/>
                </a:moveTo>
                <a:lnTo>
                  <a:pt x="1621915" y="0"/>
                </a:lnTo>
                <a:lnTo>
                  <a:pt x="1621915" y="2224262"/>
                </a:lnTo>
                <a:lnTo>
                  <a:pt x="0" y="2224262"/>
                </a:lnTo>
                <a:lnTo>
                  <a:pt x="0" y="0"/>
                </a:lnTo>
                <a:close/>
              </a:path>
            </a:pathLst>
          </a:custGeom>
          <a:blipFill>
            <a:blip r:embed="rId10"/>
            <a:stretch>
              <a:fillRect l="0" t="-92" r="0" b="0"/>
            </a:stretch>
          </a:blipFill>
        </p:spPr>
      </p:sp>
      <p:sp>
        <p:nvSpPr>
          <p:cNvPr name="Freeform 15" id="15"/>
          <p:cNvSpPr/>
          <p:nvPr/>
        </p:nvSpPr>
        <p:spPr>
          <a:xfrm flipH="false" flipV="false" rot="0">
            <a:off x="11343780" y="3660235"/>
            <a:ext cx="2053184" cy="2362315"/>
          </a:xfrm>
          <a:custGeom>
            <a:avLst/>
            <a:gdLst/>
            <a:ahLst/>
            <a:cxnLst/>
            <a:rect r="r" b="b" t="t" l="l"/>
            <a:pathLst>
              <a:path h="2362315" w="2053184">
                <a:moveTo>
                  <a:pt x="0" y="0"/>
                </a:moveTo>
                <a:lnTo>
                  <a:pt x="2053185" y="0"/>
                </a:lnTo>
                <a:lnTo>
                  <a:pt x="2053185" y="2362315"/>
                </a:lnTo>
                <a:lnTo>
                  <a:pt x="0" y="2362315"/>
                </a:lnTo>
                <a:lnTo>
                  <a:pt x="0" y="0"/>
                </a:lnTo>
                <a:close/>
              </a:path>
            </a:pathLst>
          </a:custGeom>
          <a:blipFill>
            <a:blip r:embed="rId11"/>
            <a:stretch>
              <a:fillRect l="0" t="0" r="0" b="0"/>
            </a:stretch>
          </a:blipFill>
        </p:spPr>
      </p:sp>
      <p:sp>
        <p:nvSpPr>
          <p:cNvPr name="Freeform 16" id="16"/>
          <p:cNvSpPr/>
          <p:nvPr/>
        </p:nvSpPr>
        <p:spPr>
          <a:xfrm flipH="false" flipV="false" rot="0">
            <a:off x="14375288" y="3658170"/>
            <a:ext cx="2354441" cy="2362315"/>
          </a:xfrm>
          <a:custGeom>
            <a:avLst/>
            <a:gdLst/>
            <a:ahLst/>
            <a:cxnLst/>
            <a:rect r="r" b="b" t="t" l="l"/>
            <a:pathLst>
              <a:path h="2362315" w="2354441">
                <a:moveTo>
                  <a:pt x="0" y="0"/>
                </a:moveTo>
                <a:lnTo>
                  <a:pt x="2354441" y="0"/>
                </a:lnTo>
                <a:lnTo>
                  <a:pt x="2354441" y="2362315"/>
                </a:lnTo>
                <a:lnTo>
                  <a:pt x="0" y="2362315"/>
                </a:lnTo>
                <a:lnTo>
                  <a:pt x="0" y="0"/>
                </a:lnTo>
                <a:close/>
              </a:path>
            </a:pathLst>
          </a:custGeom>
          <a:blipFill>
            <a:blip r:embed="rId12"/>
            <a:stretch>
              <a:fillRect l="0" t="0" r="0" b="0"/>
            </a:stretch>
          </a:blipFill>
        </p:spPr>
      </p:sp>
      <p:sp>
        <p:nvSpPr>
          <p:cNvPr name="Freeform 17" id="17"/>
          <p:cNvSpPr/>
          <p:nvPr/>
        </p:nvSpPr>
        <p:spPr>
          <a:xfrm flipH="false" flipV="false" rot="0">
            <a:off x="1620759" y="3766079"/>
            <a:ext cx="2211086" cy="2254406"/>
          </a:xfrm>
          <a:custGeom>
            <a:avLst/>
            <a:gdLst/>
            <a:ahLst/>
            <a:cxnLst/>
            <a:rect r="r" b="b" t="t" l="l"/>
            <a:pathLst>
              <a:path h="2254406" w="2211086">
                <a:moveTo>
                  <a:pt x="0" y="0"/>
                </a:moveTo>
                <a:lnTo>
                  <a:pt x="2211086" y="0"/>
                </a:lnTo>
                <a:lnTo>
                  <a:pt x="2211086" y="2254406"/>
                </a:lnTo>
                <a:lnTo>
                  <a:pt x="0" y="2254406"/>
                </a:lnTo>
                <a:lnTo>
                  <a:pt x="0" y="0"/>
                </a:lnTo>
                <a:close/>
              </a:path>
            </a:pathLst>
          </a:custGeom>
          <a:blipFill>
            <a:blip r:embed="rId13"/>
            <a:stretch>
              <a:fillRect l="0" t="-1662" r="0" b="-1662"/>
            </a:stretch>
          </a:blipFill>
        </p:spPr>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METHODOLOGY</a:t>
            </a:r>
          </a:p>
        </p:txBody>
      </p:sp>
      <p:sp>
        <p:nvSpPr>
          <p:cNvPr name="TextBox 19" id="19"/>
          <p:cNvSpPr txBox="true"/>
          <p:nvPr/>
        </p:nvSpPr>
        <p:spPr>
          <a:xfrm rot="0">
            <a:off x="1518610" y="2576924"/>
            <a:ext cx="4626471"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Tools and Technologies:</a:t>
            </a:r>
          </a:p>
        </p:txBody>
      </p:sp>
      <p:sp>
        <p:nvSpPr>
          <p:cNvPr name="TextBox 20" id="20"/>
          <p:cNvSpPr txBox="true"/>
          <p:nvPr/>
        </p:nvSpPr>
        <p:spPr>
          <a:xfrm rot="0">
            <a:off x="1962739" y="6385192"/>
            <a:ext cx="1527125" cy="1064261"/>
          </a:xfrm>
          <a:prstGeom prst="rect">
            <a:avLst/>
          </a:prstGeom>
        </p:spPr>
        <p:txBody>
          <a:bodyPr anchor="t" rtlCol="false" tIns="0" lIns="0" bIns="0" rIns="0">
            <a:spAutoFit/>
          </a:bodyPr>
          <a:lstStyle/>
          <a:p>
            <a:pPr algn="ctr">
              <a:lnSpc>
                <a:spcPts val="4339"/>
              </a:lnSpc>
            </a:pPr>
            <a:r>
              <a:rPr lang="en-US" sz="3099">
                <a:solidFill>
                  <a:srgbClr val="000000"/>
                </a:solidFill>
                <a:latin typeface="Fredoka One"/>
              </a:rPr>
              <a:t>Android</a:t>
            </a:r>
          </a:p>
          <a:p>
            <a:pPr algn="ctr">
              <a:lnSpc>
                <a:spcPts val="4339"/>
              </a:lnSpc>
              <a:spcBef>
                <a:spcPct val="0"/>
              </a:spcBef>
            </a:pPr>
            <a:r>
              <a:rPr lang="en-US" sz="3099">
                <a:solidFill>
                  <a:srgbClr val="000000"/>
                </a:solidFill>
                <a:latin typeface="Fredoka One"/>
              </a:rPr>
              <a:t>Studio</a:t>
            </a:r>
          </a:p>
        </p:txBody>
      </p:sp>
      <p:sp>
        <p:nvSpPr>
          <p:cNvPr name="TextBox 21" id="21"/>
          <p:cNvSpPr txBox="true"/>
          <p:nvPr/>
        </p:nvSpPr>
        <p:spPr>
          <a:xfrm rot="0">
            <a:off x="5139012" y="6387257"/>
            <a:ext cx="1377107"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Flutter</a:t>
            </a:r>
          </a:p>
        </p:txBody>
      </p:sp>
      <p:sp>
        <p:nvSpPr>
          <p:cNvPr name="TextBox 22" id="22"/>
          <p:cNvSpPr txBox="true"/>
          <p:nvPr/>
        </p:nvSpPr>
        <p:spPr>
          <a:xfrm rot="0">
            <a:off x="8322766" y="6387257"/>
            <a:ext cx="1642467"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Firebase</a:t>
            </a:r>
          </a:p>
        </p:txBody>
      </p:sp>
      <p:sp>
        <p:nvSpPr>
          <p:cNvPr name="TextBox 23" id="23"/>
          <p:cNvSpPr txBox="true"/>
          <p:nvPr/>
        </p:nvSpPr>
        <p:spPr>
          <a:xfrm rot="0">
            <a:off x="11486557" y="6387257"/>
            <a:ext cx="1767632" cy="1064261"/>
          </a:xfrm>
          <a:prstGeom prst="rect">
            <a:avLst/>
          </a:prstGeom>
        </p:spPr>
        <p:txBody>
          <a:bodyPr anchor="t" rtlCol="false" tIns="0" lIns="0" bIns="0" rIns="0">
            <a:spAutoFit/>
          </a:bodyPr>
          <a:lstStyle/>
          <a:p>
            <a:pPr algn="ctr">
              <a:lnSpc>
                <a:spcPts val="4339"/>
              </a:lnSpc>
            </a:pPr>
            <a:r>
              <a:rPr lang="en-US" sz="3099">
                <a:solidFill>
                  <a:srgbClr val="000000"/>
                </a:solidFill>
                <a:latin typeface="Fredoka One"/>
              </a:rPr>
              <a:t>Cloud</a:t>
            </a:r>
          </a:p>
          <a:p>
            <a:pPr algn="ctr">
              <a:lnSpc>
                <a:spcPts val="4339"/>
              </a:lnSpc>
              <a:spcBef>
                <a:spcPct val="0"/>
              </a:spcBef>
            </a:pPr>
            <a:r>
              <a:rPr lang="en-US" sz="3099">
                <a:solidFill>
                  <a:srgbClr val="000000"/>
                </a:solidFill>
                <a:latin typeface="Fredoka One"/>
              </a:rPr>
              <a:t>Firestore</a:t>
            </a:r>
          </a:p>
        </p:txBody>
      </p:sp>
      <p:sp>
        <p:nvSpPr>
          <p:cNvPr name="TextBox 24" id="24"/>
          <p:cNvSpPr txBox="true"/>
          <p:nvPr/>
        </p:nvSpPr>
        <p:spPr>
          <a:xfrm rot="0">
            <a:off x="14555137" y="6443620"/>
            <a:ext cx="1994743" cy="1064261"/>
          </a:xfrm>
          <a:prstGeom prst="rect">
            <a:avLst/>
          </a:prstGeom>
        </p:spPr>
        <p:txBody>
          <a:bodyPr anchor="t" rtlCol="false" tIns="0" lIns="0" bIns="0" rIns="0">
            <a:spAutoFit/>
          </a:bodyPr>
          <a:lstStyle/>
          <a:p>
            <a:pPr algn="ctr">
              <a:lnSpc>
                <a:spcPts val="4339"/>
              </a:lnSpc>
            </a:pPr>
            <a:r>
              <a:rPr lang="en-US" sz="3099">
                <a:solidFill>
                  <a:srgbClr val="000000"/>
                </a:solidFill>
                <a:latin typeface="Fredoka One"/>
              </a:rPr>
              <a:t>WhatsApp</a:t>
            </a:r>
          </a:p>
          <a:p>
            <a:pPr algn="ctr">
              <a:lnSpc>
                <a:spcPts val="43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962592" y="1162290"/>
            <a:ext cx="16230600" cy="8781057"/>
            <a:chOff x="0" y="0"/>
            <a:chExt cx="4274726" cy="2312706"/>
          </a:xfrm>
        </p:grpSpPr>
        <p:sp>
          <p:nvSpPr>
            <p:cNvPr name="Freeform 6" id="6"/>
            <p:cNvSpPr/>
            <p:nvPr/>
          </p:nvSpPr>
          <p:spPr>
            <a:xfrm flipH="false" flipV="false" rot="0">
              <a:off x="0" y="0"/>
              <a:ext cx="4274726" cy="2312706"/>
            </a:xfrm>
            <a:custGeom>
              <a:avLst/>
              <a:gdLst/>
              <a:ahLst/>
              <a:cxnLst/>
              <a:rect r="r" b="b" t="t" l="l"/>
              <a:pathLst>
                <a:path h="2312706" w="4274726">
                  <a:moveTo>
                    <a:pt x="0" y="0"/>
                  </a:moveTo>
                  <a:lnTo>
                    <a:pt x="4274726" y="0"/>
                  </a:lnTo>
                  <a:lnTo>
                    <a:pt x="4274726" y="2312706"/>
                  </a:lnTo>
                  <a:lnTo>
                    <a:pt x="0" y="2312706"/>
                  </a:lnTo>
                  <a:close/>
                </a:path>
              </a:pathLst>
            </a:custGeom>
            <a:solidFill>
              <a:srgbClr val="F1F2F2"/>
            </a:solidFill>
          </p:spPr>
        </p:sp>
        <p:sp>
          <p:nvSpPr>
            <p:cNvPr name="TextBox 7" id="7"/>
            <p:cNvSpPr txBox="true"/>
            <p:nvPr/>
          </p:nvSpPr>
          <p:spPr>
            <a:xfrm>
              <a:off x="0" y="-38100"/>
              <a:ext cx="4274726" cy="235080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072904" y="343653"/>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16098385" y="6099398"/>
            <a:ext cx="2189615" cy="1982597"/>
          </a:xfrm>
          <a:custGeom>
            <a:avLst/>
            <a:gdLst/>
            <a:ahLst/>
            <a:cxnLst/>
            <a:rect r="r" b="b" t="t" l="l"/>
            <a:pathLst>
              <a:path h="1982597" w="2189615">
                <a:moveTo>
                  <a:pt x="2189615" y="0"/>
                </a:moveTo>
                <a:lnTo>
                  <a:pt x="0" y="0"/>
                </a:lnTo>
                <a:lnTo>
                  <a:pt x="0" y="1982597"/>
                </a:lnTo>
                <a:lnTo>
                  <a:pt x="2189615" y="1982597"/>
                </a:lnTo>
                <a:lnTo>
                  <a:pt x="21896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66215" y="685047"/>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450080" y="2485249"/>
            <a:ext cx="7255626" cy="7228297"/>
          </a:xfrm>
          <a:custGeom>
            <a:avLst/>
            <a:gdLst/>
            <a:ahLst/>
            <a:cxnLst/>
            <a:rect r="r" b="b" t="t" l="l"/>
            <a:pathLst>
              <a:path h="7228297" w="7255626">
                <a:moveTo>
                  <a:pt x="0" y="0"/>
                </a:moveTo>
                <a:lnTo>
                  <a:pt x="7255625" y="0"/>
                </a:lnTo>
                <a:lnTo>
                  <a:pt x="7255625" y="7228297"/>
                </a:lnTo>
                <a:lnTo>
                  <a:pt x="0" y="7228297"/>
                </a:lnTo>
                <a:lnTo>
                  <a:pt x="0" y="0"/>
                </a:lnTo>
                <a:close/>
              </a:path>
            </a:pathLst>
          </a:custGeom>
          <a:blipFill>
            <a:blip r:embed="rId9"/>
            <a:stretch>
              <a:fillRect l="0" t="0" r="0" b="0"/>
            </a:stretch>
          </a:blipFill>
        </p:spPr>
      </p:sp>
      <p:sp>
        <p:nvSpPr>
          <p:cNvPr name="TextBox 14" id="14"/>
          <p:cNvSpPr txBox="true"/>
          <p:nvPr/>
        </p:nvSpPr>
        <p:spPr>
          <a:xfrm rot="0">
            <a:off x="4477614" y="561222"/>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METHODOLOGY</a:t>
            </a:r>
          </a:p>
        </p:txBody>
      </p:sp>
      <p:sp>
        <p:nvSpPr>
          <p:cNvPr name="TextBox 15" id="15"/>
          <p:cNvSpPr txBox="true"/>
          <p:nvPr/>
        </p:nvSpPr>
        <p:spPr>
          <a:xfrm rot="0">
            <a:off x="1409574" y="2159957"/>
            <a:ext cx="3422303"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Use-case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4071532" y="3238712"/>
            <a:ext cx="10144936" cy="4028447"/>
          </a:xfrm>
          <a:custGeom>
            <a:avLst/>
            <a:gdLst/>
            <a:ahLst/>
            <a:cxnLst/>
            <a:rect r="r" b="b" t="t" l="l"/>
            <a:pathLst>
              <a:path h="4028447" w="10144936">
                <a:moveTo>
                  <a:pt x="0" y="0"/>
                </a:moveTo>
                <a:lnTo>
                  <a:pt x="10144936" y="0"/>
                </a:lnTo>
                <a:lnTo>
                  <a:pt x="10144936" y="4028447"/>
                </a:lnTo>
                <a:lnTo>
                  <a:pt x="0" y="4028447"/>
                </a:lnTo>
                <a:lnTo>
                  <a:pt x="0" y="0"/>
                </a:lnTo>
                <a:close/>
              </a:path>
            </a:pathLst>
          </a:custGeom>
          <a:blipFill>
            <a:blip r:embed="rId9"/>
            <a:stretch>
              <a:fillRect l="0" t="0" r="0" b="0"/>
            </a:stretch>
          </a:blipFill>
        </p:spPr>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METHODOLOGY</a:t>
            </a:r>
          </a:p>
        </p:txBody>
      </p:sp>
      <p:sp>
        <p:nvSpPr>
          <p:cNvPr name="TextBox 15" id="15"/>
          <p:cNvSpPr txBox="true"/>
          <p:nvPr/>
        </p:nvSpPr>
        <p:spPr>
          <a:xfrm rot="0">
            <a:off x="1540636" y="2576924"/>
            <a:ext cx="4582418" cy="52133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Fredoka One"/>
              </a:rPr>
              <a:t>Content-based Filtering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DAF0rnAaKnw</dc:identifier>
  <dcterms:modified xsi:type="dcterms:W3CDTF">2011-08-01T06:04:30Z</dcterms:modified>
  <cp:revision>1</cp:revision>
  <dc:title>SP_Presentation_Urbano</dc:title>
</cp:coreProperties>
</file>